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58" r:id="rId2"/>
    <p:sldId id="271" r:id="rId3"/>
    <p:sldId id="265" r:id="rId4"/>
    <p:sldId id="343" r:id="rId5"/>
    <p:sldId id="299" r:id="rId6"/>
    <p:sldId id="300" r:id="rId7"/>
    <p:sldId id="301" r:id="rId8"/>
    <p:sldId id="361" r:id="rId9"/>
    <p:sldId id="340" r:id="rId10"/>
    <p:sldId id="347" r:id="rId11"/>
    <p:sldId id="302" r:id="rId12"/>
    <p:sldId id="318" r:id="rId13"/>
    <p:sldId id="321" r:id="rId14"/>
    <p:sldId id="319" r:id="rId15"/>
    <p:sldId id="359" r:id="rId16"/>
    <p:sldId id="303" r:id="rId17"/>
    <p:sldId id="306" r:id="rId18"/>
    <p:sldId id="341" r:id="rId19"/>
    <p:sldId id="342" r:id="rId20"/>
    <p:sldId id="280" r:id="rId21"/>
    <p:sldId id="323" r:id="rId22"/>
    <p:sldId id="349" r:id="rId23"/>
    <p:sldId id="290" r:id="rId24"/>
    <p:sldId id="363" r:id="rId25"/>
    <p:sldId id="330" r:id="rId26"/>
    <p:sldId id="325" r:id="rId27"/>
    <p:sldId id="348" r:id="rId28"/>
    <p:sldId id="365" r:id="rId29"/>
    <p:sldId id="353" r:id="rId30"/>
    <p:sldId id="336" r:id="rId31"/>
  </p:sldIdLst>
  <p:sldSz cx="9144000" cy="6858000" type="screen4x3"/>
  <p:notesSz cx="6735763" cy="9872663"/>
  <p:custShowLst>
    <p:custShow name="目的別スライド ショー 1" id="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p15:clr>
            <a:srgbClr val="A4A3A4"/>
          </p15:clr>
        </p15:guide>
        <p15:guide id="2" pos="2880">
          <p15:clr>
            <a:srgbClr val="A4A3A4"/>
          </p15:clr>
        </p15:guide>
      </p15:sldGuideLst>
    </p:ext>
    <p:ext uri="{2D200454-40CA-4A62-9FC3-DE9A4176ACB9}">
      <p15:notesGuideLst xmlns:p15="http://schemas.microsoft.com/office/powerpoint/2012/main">
        <p15:guide id="1" orient="horz" pos="3152">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AB9C6"/>
    <a:srgbClr val="4F96FF"/>
    <a:srgbClr val="6DCBD5"/>
    <a:srgbClr val="C4EAEE"/>
    <a:srgbClr val="FF7C80"/>
    <a:srgbClr val="FFD9D9"/>
    <a:srgbClr val="FF9999"/>
    <a:srgbClr val="FFC1C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74704" autoAdjust="0"/>
  </p:normalViewPr>
  <p:slideViewPr>
    <p:cSldViewPr snapToGrid="0">
      <p:cViewPr varScale="1">
        <p:scale>
          <a:sx n="54" d="100"/>
          <a:sy n="54" d="100"/>
        </p:scale>
        <p:origin x="1662" y="36"/>
      </p:cViewPr>
      <p:guideLst>
        <p:guide orient="horz" pos="219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2964" y="90"/>
      </p:cViewPr>
      <p:guideLst>
        <p:guide orient="horz" pos="3152"/>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09994129959366E-2"/>
          <c:y val="5.5978197046481819E-2"/>
          <c:w val="0.87979838126807397"/>
          <c:h val="0.72291712775816597"/>
        </c:manualLayout>
      </c:layout>
      <c:barChart>
        <c:barDir val="col"/>
        <c:grouping val="stacked"/>
        <c:varyColors val="0"/>
        <c:ser>
          <c:idx val="0"/>
          <c:order val="0"/>
          <c:spPr>
            <a:solidFill>
              <a:schemeClr val="tx2">
                <a:lumMod val="40000"/>
                <a:lumOff val="60000"/>
              </a:schemeClr>
            </a:solidFill>
            <a:ln>
              <a:noFill/>
            </a:ln>
          </c:spPr>
          <c:invertIfNegative val="0"/>
          <c:dPt>
            <c:idx val="5"/>
            <c:invertIfNegative val="0"/>
            <c:bubble3D val="0"/>
            <c:spPr>
              <a:solidFill>
                <a:schemeClr val="tx2">
                  <a:lumMod val="75000"/>
                </a:schemeClr>
              </a:solidFill>
              <a:ln>
                <a:noFill/>
              </a:ln>
            </c:spPr>
            <c:extLst>
              <c:ext xmlns:c16="http://schemas.microsoft.com/office/drawing/2014/chart" uri="{C3380CC4-5D6E-409C-BE32-E72D297353CC}">
                <c16:uniqueId val="{00000001-CAAF-478F-8D14-86C0EDD7489D}"/>
              </c:ext>
            </c:extLst>
          </c:dPt>
          <c:dLbls>
            <c:dLbl>
              <c:idx val="0"/>
              <c:layout>
                <c:manualLayout>
                  <c:x val="5.9576900309920862E-2"/>
                  <c:y val="-0.3562008284318578"/>
                </c:manualLayout>
              </c:layout>
              <c:spPr>
                <a:noFill/>
                <a:ln>
                  <a:noFill/>
                </a:ln>
                <a:effectLst/>
              </c:spPr>
              <c:txPr>
                <a:bodyPr rot="0" spcFirstLastPara="0" vertOverflow="ellipsis" vert="horz" wrap="square" lIns="38100" tIns="19050" rIns="38100" bIns="19050" anchor="ctr" anchorCtr="1"/>
                <a:lstStyle/>
                <a:p>
                  <a:pPr>
                    <a:defRPr lang="ja-JP" sz="2400" b="0" i="0" u="none" strike="noStrike" kern="1200" baseline="0">
                      <a:solidFill>
                        <a:schemeClr val="tx1"/>
                      </a:solidFill>
                      <a:latin typeface="+mj-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AF-478F-8D14-86C0EDD7489D}"/>
                </c:ext>
              </c:extLst>
            </c:dLbl>
            <c:dLbl>
              <c:idx val="1"/>
              <c:layout>
                <c:manualLayout>
                  <c:x val="9.5827950405255012E-3"/>
                  <c:y val="-0.2694266132374557"/>
                </c:manualLayout>
              </c:layout>
              <c:tx>
                <c:rich>
                  <a:bodyPr rot="0" spcFirstLastPara="0" vertOverflow="ellipsis" vert="horz" wrap="square" lIns="38100" tIns="19050" rIns="38100" bIns="19050" anchor="ctr" anchorCtr="1"/>
                  <a:lstStyle/>
                  <a:p>
                    <a:pPr>
                      <a:defRPr lang="ja-JP" sz="2400" b="0" i="0" u="none" strike="noStrike" kern="1200" baseline="0">
                        <a:solidFill>
                          <a:schemeClr val="tx1"/>
                        </a:solidFill>
                        <a:latin typeface="+mj-lt"/>
                        <a:ea typeface="+mn-ea"/>
                        <a:cs typeface="+mn-cs"/>
                      </a:defRPr>
                    </a:pPr>
                    <a:r>
                      <a:rPr lang="en-US" altLang="ja-JP" sz="2400" dirty="0">
                        <a:latin typeface="+mj-lt"/>
                        <a:ea typeface="Cambria Math" panose="02040503050406030204" pitchFamily="18" charset="0"/>
                      </a:rPr>
                      <a:t>83.5</a:t>
                    </a:r>
                    <a:r>
                      <a:rPr lang="en-US" altLang="en-US" sz="2400" dirty="0">
                        <a:latin typeface="+mj-lt"/>
                        <a:ea typeface="Cambria Math" panose="02040503050406030204" pitchFamily="18" charset="0"/>
                      </a:rPr>
                      <a:t>%</a:t>
                    </a:r>
                    <a:endParaRPr lang="en-US" altLang="en-US" sz="2400" dirty="0">
                      <a:latin typeface="+mn-lt"/>
                      <a:ea typeface="Cambria Math" panose="02040503050406030204" pitchFamily="18" charset="0"/>
                    </a:endParaRP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AAF-478F-8D14-86C0EDD7489D}"/>
                </c:ext>
              </c:extLst>
            </c:dLbl>
            <c:dLbl>
              <c:idx val="2"/>
              <c:layout>
                <c:manualLayout>
                  <c:x val="0.11915380061984172"/>
                  <c:y val="-0.18029710114991851"/>
                </c:manualLayout>
              </c:layout>
              <c:tx>
                <c:rich>
                  <a:bodyPr rot="0" spcFirstLastPara="0" vertOverflow="ellipsis" vert="horz" wrap="square" lIns="38100" tIns="19050" rIns="38100" bIns="19050" anchor="ctr" anchorCtr="1"/>
                  <a:lstStyle/>
                  <a:p>
                    <a:pPr>
                      <a:defRPr lang="ja-JP" sz="2400" b="0" i="0" u="none" strike="noStrike" kern="1200" baseline="0">
                        <a:solidFill>
                          <a:schemeClr val="tx1"/>
                        </a:solidFill>
                        <a:latin typeface="+mj-lt"/>
                        <a:ea typeface="+mn-ea"/>
                        <a:cs typeface="+mn-cs"/>
                      </a:defRPr>
                    </a:pPr>
                    <a:r>
                      <a:rPr lang="en-US" altLang="ja-JP" sz="2400" dirty="0">
                        <a:latin typeface="+mj-lt"/>
                        <a:ea typeface="游ゴシック Medium" panose="020B0500000000000000" pitchFamily="50" charset="-128"/>
                      </a:rPr>
                      <a:t>64.2%</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AAF-478F-8D14-86C0EDD7489D}"/>
                </c:ext>
              </c:extLst>
            </c:dLbl>
            <c:dLbl>
              <c:idx val="3"/>
              <c:layout>
                <c:manualLayout>
                  <c:x val="0.13639980717132544"/>
                  <c:y val="-0.17825969048548709"/>
                </c:manualLayout>
              </c:layout>
              <c:tx>
                <c:rich>
                  <a:bodyPr rot="0" spcFirstLastPara="0" vertOverflow="ellipsis" vert="horz" wrap="square" lIns="38100" tIns="19050" rIns="38100" bIns="19050" anchor="ctr" anchorCtr="1"/>
                  <a:lstStyle/>
                  <a:p>
                    <a:pPr>
                      <a:defRPr lang="ja-JP" sz="2400" b="0" i="0" u="none" strike="noStrike" kern="1200" baseline="0">
                        <a:solidFill>
                          <a:schemeClr val="tx1"/>
                        </a:solidFill>
                        <a:latin typeface="+mj-lt"/>
                        <a:ea typeface="+mn-ea"/>
                        <a:cs typeface="+mn-cs"/>
                      </a:defRPr>
                    </a:pPr>
                    <a:r>
                      <a:rPr lang="en-US" altLang="en-US" sz="2400" dirty="0">
                        <a:latin typeface="+mj-lt"/>
                        <a:ea typeface="游ゴシック Medium" panose="020B0500000000000000" pitchFamily="50" charset="-128"/>
                      </a:rPr>
                      <a:t>5</a:t>
                    </a:r>
                    <a:r>
                      <a:rPr lang="en-US" altLang="ja-JP" sz="2400" dirty="0">
                        <a:latin typeface="+mj-lt"/>
                        <a:ea typeface="游ゴシック Medium" panose="020B0500000000000000" pitchFamily="50" charset="-128"/>
                      </a:rPr>
                      <a:t>6.4</a:t>
                    </a:r>
                    <a:r>
                      <a:rPr lang="en-US" altLang="en-US" sz="2400" dirty="0">
                        <a:latin typeface="+mj-lt"/>
                        <a:ea typeface="游ゴシック Medium" panose="020B0500000000000000" pitchFamily="50" charset="-128"/>
                      </a:rPr>
                      <a:t>%</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0.10302100314118157"/>
                      <c:h val="4.2452150393207842E-2"/>
                    </c:manualLayout>
                  </c15:layout>
                  <c15:showDataLabelsRange val="0"/>
                </c:ext>
                <c:ext xmlns:c16="http://schemas.microsoft.com/office/drawing/2014/chart" uri="{C3380CC4-5D6E-409C-BE32-E72D297353CC}">
                  <c16:uniqueId val="{00000005-CAAF-478F-8D14-86C0EDD7489D}"/>
                </c:ext>
              </c:extLst>
            </c:dLbl>
            <c:dLbl>
              <c:idx val="4"/>
              <c:layout>
                <c:manualLayout>
                  <c:x val="0.11758598745379117"/>
                  <c:y val="-0.10874085988691383"/>
                </c:manualLayout>
              </c:layout>
              <c:tx>
                <c:rich>
                  <a:bodyPr rot="0" spcFirstLastPara="0" vertOverflow="ellipsis" vert="horz" wrap="square" lIns="38100" tIns="19050" rIns="38100" bIns="19050" anchor="ctr" anchorCtr="1"/>
                  <a:lstStyle/>
                  <a:p>
                    <a:pPr>
                      <a:defRPr lang="ja-JP" sz="2400" b="0" i="0" u="none" strike="noStrike" kern="1200" baseline="0">
                        <a:solidFill>
                          <a:schemeClr val="tx1"/>
                        </a:solidFill>
                        <a:latin typeface="+mj-lt"/>
                        <a:ea typeface="+mn-ea"/>
                        <a:cs typeface="+mn-cs"/>
                      </a:defRPr>
                    </a:pPr>
                    <a:r>
                      <a:rPr lang="en-US" altLang="ja-JP" sz="2400" dirty="0">
                        <a:latin typeface="+mj-lt"/>
                        <a:ea typeface="游ゴシック Medium" panose="020B0500000000000000" pitchFamily="50" charset="-128"/>
                      </a:rPr>
                      <a:t>3</a:t>
                    </a:r>
                    <a:r>
                      <a:rPr lang="en-US" altLang="en-US" sz="2400" dirty="0">
                        <a:latin typeface="+mj-lt"/>
                        <a:ea typeface="游ゴシック Medium" panose="020B0500000000000000" pitchFamily="50" charset="-128"/>
                      </a:rPr>
                      <a:t>6.0%</a:t>
                    </a:r>
                    <a:endParaRPr lang="en-US" altLang="en-US" sz="2400" dirty="0">
                      <a:latin typeface="+mn-lt"/>
                      <a:ea typeface="游ゴシック Medium" panose="020B0500000000000000" pitchFamily="50" charset="-128"/>
                    </a:endParaRP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AAF-478F-8D14-86C0EDD7489D}"/>
                </c:ext>
              </c:extLst>
            </c:dLbl>
            <c:dLbl>
              <c:idx val="5"/>
              <c:layout>
                <c:manualLayout>
                  <c:x val="0.1377850997258796"/>
                  <c:y val="-8.6171427010358542E-2"/>
                </c:manualLayout>
              </c:layout>
              <c:tx>
                <c:rich>
                  <a:bodyPr rot="0" spcFirstLastPara="0" vertOverflow="ellipsis" vert="horz" wrap="square" lIns="38100" tIns="19050" rIns="38100" bIns="19050" anchor="ctr" anchorCtr="1"/>
                  <a:lstStyle/>
                  <a:p>
                    <a:pPr>
                      <a:defRPr lang="ja-JP" sz="2400" b="0" i="0" u="none" strike="noStrike" kern="1200" baseline="0">
                        <a:solidFill>
                          <a:schemeClr val="tx1"/>
                        </a:solidFill>
                        <a:latin typeface="+mj-lt"/>
                        <a:ea typeface="+mn-ea"/>
                        <a:cs typeface="+mn-cs"/>
                      </a:defRPr>
                    </a:pPr>
                    <a:r>
                      <a:rPr lang="en-US" altLang="ja-JP" sz="2400" dirty="0">
                        <a:latin typeface="+mj-lt"/>
                        <a:ea typeface="游ゴシック Medium" panose="020B0500000000000000" pitchFamily="50" charset="-128"/>
                      </a:rPr>
                      <a:t>23.9</a:t>
                    </a:r>
                    <a:r>
                      <a:rPr lang="en-US" altLang="en-US" sz="2400" dirty="0">
                        <a:latin typeface="+mj-lt"/>
                        <a:ea typeface="游ゴシック Medium" panose="020B0500000000000000" pitchFamily="50" charset="-128"/>
                      </a:rPr>
                      <a:t>%</a:t>
                    </a:r>
                    <a:endParaRPr lang="en-US" altLang="en-US" sz="2400" dirty="0">
                      <a:latin typeface="游ゴシック Medium" panose="020B0500000000000000" pitchFamily="50" charset="-128"/>
                      <a:ea typeface="游ゴシック Medium" panose="020B0500000000000000" pitchFamily="50" charset="-128"/>
                    </a:endParaRP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AAF-478F-8D14-86C0EDD7489D}"/>
                </c:ext>
              </c:extLst>
            </c:dLbl>
            <c:dLbl>
              <c:idx val="6"/>
              <c:layout>
                <c:manualLayout>
                  <c:x val="-0.50483583946827681"/>
                  <c:y val="-0.40195175646087894"/>
                </c:manualLayout>
              </c:layout>
              <c:tx>
                <c:rich>
                  <a:bodyPr/>
                  <a:lstStyle/>
                  <a:p>
                    <a:r>
                      <a:rPr lang="en-US" altLang="ja-JP" dirty="0"/>
                      <a:t>75.9%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E50-4EC6-A553-557D6A5193A6}"/>
                </c:ext>
              </c:extLst>
            </c:dLbl>
            <c:spPr>
              <a:noFill/>
              <a:ln>
                <a:noFill/>
              </a:ln>
              <a:effectLst/>
            </c:spPr>
            <c:txPr>
              <a:bodyPr rot="0" spcFirstLastPara="0" vertOverflow="ellipsis" vert="horz" wrap="square" lIns="38100" tIns="19050" rIns="38100" bIns="19050" anchor="ctr" anchorCtr="1">
                <a:spAutoFit/>
              </a:bodyPr>
              <a:lstStyle/>
              <a:p>
                <a:pPr>
                  <a:defRPr lang="ja-JP" sz="2400" b="0" i="0" u="none" strike="noStrike" kern="1200" baseline="0">
                    <a:solidFill>
                      <a:schemeClr val="tx1"/>
                    </a:solidFill>
                    <a:latin typeface="+mj-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Sheet1!$M$27:$M$33</c:f>
              <c:strCache>
                <c:ptCount val="7"/>
                <c:pt idx="0">
                  <c:v>韓国</c:v>
                </c:pt>
                <c:pt idx="1">
                  <c:v>中国</c:v>
                </c:pt>
                <c:pt idx="2">
                  <c:v>オーストラリア</c:v>
                </c:pt>
                <c:pt idx="3">
                  <c:v>イギリス</c:v>
                </c:pt>
                <c:pt idx="4">
                  <c:v>アメリカ</c:v>
                </c:pt>
                <c:pt idx="5">
                  <c:v>日本</c:v>
                </c:pt>
                <c:pt idx="6">
                  <c:v>ドイツ</c:v>
                </c:pt>
              </c:strCache>
            </c:strRef>
          </c:cat>
          <c:val>
            <c:numRef>
              <c:f>Sheet1!$N$27:$N$33</c:f>
              <c:numCache>
                <c:formatCode>0.0%</c:formatCode>
                <c:ptCount val="7"/>
                <c:pt idx="0">
                  <c:v>0.99</c:v>
                </c:pt>
                <c:pt idx="1">
                  <c:v>0.83499999999999996</c:v>
                </c:pt>
                <c:pt idx="2">
                  <c:v>0.75900000000000001</c:v>
                </c:pt>
                <c:pt idx="3">
                  <c:v>0.64200000000000002</c:v>
                </c:pt>
                <c:pt idx="4">
                  <c:v>0.56399999999999995</c:v>
                </c:pt>
                <c:pt idx="5">
                  <c:v>0.36</c:v>
                </c:pt>
                <c:pt idx="6">
                  <c:v>0.23899999999999999</c:v>
                </c:pt>
              </c:numCache>
            </c:numRef>
          </c:val>
          <c:extLst>
            <c:ext xmlns:c16="http://schemas.microsoft.com/office/drawing/2014/chart" uri="{C3380CC4-5D6E-409C-BE32-E72D297353CC}">
              <c16:uniqueId val="{00000007-CAAF-478F-8D14-86C0EDD7489D}"/>
            </c:ext>
          </c:extLst>
        </c:ser>
        <c:dLbls>
          <c:showLegendKey val="0"/>
          <c:showVal val="0"/>
          <c:showCatName val="0"/>
          <c:showSerName val="0"/>
          <c:showPercent val="0"/>
          <c:showBubbleSize val="0"/>
        </c:dLbls>
        <c:gapWidth val="150"/>
        <c:overlap val="100"/>
        <c:axId val="29473792"/>
        <c:axId val="53547776"/>
      </c:barChart>
      <c:catAx>
        <c:axId val="29473792"/>
        <c:scaling>
          <c:orientation val="minMax"/>
        </c:scaling>
        <c:delete val="0"/>
        <c:axPos val="b"/>
        <c:numFmt formatCode="General" sourceLinked="1"/>
        <c:majorTickMark val="out"/>
        <c:minorTickMark val="none"/>
        <c:tickLblPos val="nextTo"/>
        <c:txPr>
          <a:bodyPr rot="0" spcFirstLastPara="0" vertOverflow="ellipsis" vert="eaVert" wrap="square" anchor="ctr" anchorCtr="1"/>
          <a:lstStyle/>
          <a:p>
            <a:pPr>
              <a:defRPr lang="ja-JP" sz="2400" b="0" i="0" u="none" strike="noStrike" kern="1200" baseline="0">
                <a:solidFill>
                  <a:schemeClr val="tx1"/>
                </a:solidFill>
                <a:latin typeface="+mn-lt"/>
                <a:ea typeface="+mn-ea"/>
                <a:cs typeface="+mn-cs"/>
              </a:defRPr>
            </a:pPr>
            <a:endParaRPr lang="ja-JP"/>
          </a:p>
        </c:txPr>
        <c:crossAx val="53547776"/>
        <c:crosses val="autoZero"/>
        <c:auto val="1"/>
        <c:lblAlgn val="ctr"/>
        <c:lblOffset val="100"/>
        <c:noMultiLvlLbl val="0"/>
      </c:catAx>
      <c:valAx>
        <c:axId val="53547776"/>
        <c:scaling>
          <c:orientation val="minMax"/>
          <c:max val="1"/>
        </c:scaling>
        <c:delete val="0"/>
        <c:axPos val="l"/>
        <c:majorGridlines/>
        <c:numFmt formatCode="0.0%" sourceLinked="1"/>
        <c:majorTickMark val="out"/>
        <c:minorTickMark val="none"/>
        <c:tickLblPos val="nextTo"/>
        <c:txPr>
          <a:bodyPr rot="-60000000" spcFirstLastPara="0" vertOverflow="ellipsis" vert="horz" wrap="square" anchor="ctr" anchorCtr="1"/>
          <a:lstStyle/>
          <a:p>
            <a:pPr>
              <a:defRPr lang="ja-JP" sz="1500" b="0" i="0" u="none" strike="noStrike" kern="1200" baseline="0">
                <a:solidFill>
                  <a:schemeClr val="tx1"/>
                </a:solidFill>
                <a:latin typeface="+mn-lt"/>
                <a:ea typeface="+mn-ea"/>
                <a:cs typeface="+mn-cs"/>
              </a:defRPr>
            </a:pPr>
            <a:endParaRPr lang="ja-JP"/>
          </a:p>
        </c:txPr>
        <c:crossAx val="29473792"/>
        <c:crosses val="autoZero"/>
        <c:crossBetween val="between"/>
        <c:majorUnit val="0.2"/>
      </c:valAx>
    </c:plotArea>
    <c:plotVisOnly val="1"/>
    <c:dispBlanksAs val="gap"/>
    <c:showDLblsOverMax val="0"/>
  </c:chart>
  <c:txPr>
    <a:bodyPr/>
    <a:lstStyle/>
    <a:p>
      <a:pPr>
        <a:defRPr lang="ja-JP"/>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8831" cy="495348"/>
          </a:xfrm>
          <a:prstGeom prst="rect">
            <a:avLst/>
          </a:prstGeom>
        </p:spPr>
        <p:txBody>
          <a:bodyPr vert="horz" lIns="90338" tIns="45170" rIns="90338" bIns="4517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2" y="9377318"/>
            <a:ext cx="2918831" cy="495346"/>
          </a:xfrm>
          <a:prstGeom prst="rect">
            <a:avLst/>
          </a:prstGeom>
        </p:spPr>
        <p:txBody>
          <a:bodyPr vert="horz" lIns="90338" tIns="45170" rIns="90338" bIns="45170" rtlCol="0" anchor="b"/>
          <a:lstStyle>
            <a:lvl1pPr algn="l">
              <a:defRPr sz="1200"/>
            </a:lvl1pPr>
          </a:lstStyle>
          <a:p>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8831" cy="495348"/>
          </a:xfrm>
          <a:prstGeom prst="rect">
            <a:avLst/>
          </a:prstGeom>
        </p:spPr>
        <p:txBody>
          <a:bodyPr vert="horz" lIns="90338" tIns="45170" rIns="90338" bIns="451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3"/>
            <a:ext cx="2918831" cy="495348"/>
          </a:xfrm>
          <a:prstGeom prst="rect">
            <a:avLst/>
          </a:prstGeom>
        </p:spPr>
        <p:txBody>
          <a:bodyPr vert="horz" lIns="90338" tIns="45170" rIns="90338" bIns="45170" rtlCol="0"/>
          <a:lstStyle>
            <a:lvl1pPr algn="r">
              <a:defRPr sz="1200"/>
            </a:lvl1pPr>
          </a:lstStyle>
          <a:p>
            <a:fld id="{810A6715-2AD4-4A94-97EF-CF894A4FCA4B}" type="datetime1">
              <a:rPr kumimoji="1" lang="ja-JP" altLang="en-US" smtClean="0"/>
              <a:t>2025/7/3</a:t>
            </a:fld>
            <a:endParaRPr kumimoji="1" lang="ja-JP" altLang="en-US"/>
          </a:p>
        </p:txBody>
      </p:sp>
      <p:sp>
        <p:nvSpPr>
          <p:cNvPr id="4" name="スライド イメージ プレースホルダー 3"/>
          <p:cNvSpPr>
            <a:spLocks noGrp="1" noRot="1" noChangeAspect="1"/>
          </p:cNvSpPr>
          <p:nvPr>
            <p:ph type="sldImg" idx="2"/>
          </p:nvPr>
        </p:nvSpPr>
        <p:spPr>
          <a:xfrm>
            <a:off x="1147763" y="1235075"/>
            <a:ext cx="4440237" cy="3332163"/>
          </a:xfrm>
          <a:prstGeom prst="rect">
            <a:avLst/>
          </a:prstGeom>
          <a:noFill/>
          <a:ln w="12700">
            <a:solidFill>
              <a:prstClr val="black"/>
            </a:solidFill>
          </a:ln>
        </p:spPr>
        <p:txBody>
          <a:bodyPr vert="horz" lIns="90338" tIns="45170" rIns="90338" bIns="45170" rtlCol="0" anchor="ctr"/>
          <a:lstStyle/>
          <a:p>
            <a:endParaRPr lang="ja-JP" altLang="en-US"/>
          </a:p>
        </p:txBody>
      </p:sp>
      <p:sp>
        <p:nvSpPr>
          <p:cNvPr id="5" name="ノート プレースホルダー 4"/>
          <p:cNvSpPr>
            <a:spLocks noGrp="1"/>
          </p:cNvSpPr>
          <p:nvPr>
            <p:ph type="body" sz="quarter" idx="3"/>
          </p:nvPr>
        </p:nvSpPr>
        <p:spPr>
          <a:xfrm>
            <a:off x="673577" y="4751222"/>
            <a:ext cx="5388610" cy="3887362"/>
          </a:xfrm>
          <a:prstGeom prst="rect">
            <a:avLst/>
          </a:prstGeom>
        </p:spPr>
        <p:txBody>
          <a:bodyPr vert="horz" lIns="90338" tIns="45170" rIns="90338" bIns="451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7318"/>
            <a:ext cx="2918831" cy="495346"/>
          </a:xfrm>
          <a:prstGeom prst="rect">
            <a:avLst/>
          </a:prstGeom>
        </p:spPr>
        <p:txBody>
          <a:bodyPr vert="horz" lIns="90338" tIns="45170" rIns="90338" bIns="451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7318"/>
            <a:ext cx="2918831" cy="495346"/>
          </a:xfrm>
          <a:prstGeom prst="rect">
            <a:avLst/>
          </a:prstGeom>
        </p:spPr>
        <p:txBody>
          <a:bodyPr vert="horz" lIns="90338" tIns="45170" rIns="90338" bIns="45170" rtlCol="0" anchor="b"/>
          <a:lstStyle>
            <a:lvl1pPr algn="r">
              <a:defRPr sz="1200"/>
            </a:lvl1pPr>
          </a:lstStyle>
          <a:p>
            <a:fld id="{6FEC7C7E-AB63-4893-8A61-EF67430EFC0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6492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韓国がダントツ１位。政府がキャッシュレス普及のための政策を打ち出したことが大きな要因です。ちなみに韓国では、日本と物価があまり変わらないのに、</a:t>
            </a:r>
            <a:r>
              <a:rPr kumimoji="1" lang="en-US" altLang="ja-JP" dirty="0"/>
              <a:t>50000</a:t>
            </a:r>
            <a:r>
              <a:rPr kumimoji="1" lang="ja-JP" altLang="en-US" dirty="0"/>
              <a:t>ウォン（日本円で約</a:t>
            </a:r>
            <a:r>
              <a:rPr kumimoji="1" lang="en-US" altLang="ja-JP" dirty="0"/>
              <a:t>5000</a:t>
            </a:r>
            <a:r>
              <a:rPr kumimoji="1" lang="ja-JP" altLang="en-US" dirty="0"/>
              <a:t>円）がいちばん高額の紙幣となっています。</a:t>
            </a:r>
            <a:endParaRPr kumimoji="1" lang="en-US" altLang="ja-JP" dirty="0"/>
          </a:p>
          <a:p>
            <a:r>
              <a:rPr kumimoji="1" lang="ja-JP" altLang="en-US" dirty="0"/>
              <a:t>ドイツがキャッスレス化が遅れているのは、ドイツでは、個人情報保護に対する意識が非常に高く、特に個人を特定できるキャッシュレス決済を避ける傾向があることや、現金に対する信頼が高いことなどが挙げられます。</a:t>
            </a:r>
          </a:p>
          <a:p>
            <a:r>
              <a:rPr kumimoji="1" lang="ja-JP" altLang="en-US" dirty="0"/>
              <a:t>グラフには出ていませんが、アフリカでは携帯電話を使った決済が急速に広がっており、</a:t>
            </a:r>
            <a:r>
              <a:rPr kumimoji="1" lang="en-US" altLang="ja-JP" dirty="0"/>
              <a:t>2021</a:t>
            </a:r>
            <a:r>
              <a:rPr kumimoji="1" lang="ja-JP" altLang="en-US" dirty="0"/>
              <a:t>年には、世界のモバイル決済額の</a:t>
            </a:r>
            <a:r>
              <a:rPr kumimoji="1" lang="en-US" altLang="ja-JP" dirty="0"/>
              <a:t>7</a:t>
            </a:r>
            <a:r>
              <a:rPr kumimoji="1" lang="ja-JP" altLang="en-US" dirty="0"/>
              <a:t>割に当たる</a:t>
            </a:r>
            <a:r>
              <a:rPr kumimoji="1" lang="en-US" altLang="ja-JP" dirty="0"/>
              <a:t>7</a:t>
            </a:r>
            <a:r>
              <a:rPr kumimoji="1" lang="ja-JP" altLang="en-US" dirty="0"/>
              <a:t>千億ドル（約</a:t>
            </a:r>
            <a:r>
              <a:rPr kumimoji="1" lang="en-US" altLang="ja-JP" dirty="0"/>
              <a:t>100</a:t>
            </a:r>
            <a:r>
              <a:rPr kumimoji="1" lang="ja-JP" altLang="en-US" dirty="0"/>
              <a:t>兆円）をアフリカが占めた、との調査結果が報道されています（</a:t>
            </a:r>
            <a:r>
              <a:rPr kumimoji="1" lang="en-US" altLang="ja-JP" dirty="0"/>
              <a:t>2022</a:t>
            </a:r>
            <a:r>
              <a:rPr kumimoji="1" lang="ja-JP" altLang="en-US" dirty="0"/>
              <a:t>年</a:t>
            </a:r>
            <a:r>
              <a:rPr kumimoji="1" lang="en-US" altLang="ja-JP" dirty="0"/>
              <a:t>10</a:t>
            </a:r>
            <a:r>
              <a:rPr kumimoji="1" lang="ja-JP" altLang="en-US" dirty="0"/>
              <a:t>月日本経済新聞）。</a:t>
            </a:r>
            <a:endParaRPr kumimoji="1" lang="en-US" altLang="ja-JP" dirty="0"/>
          </a:p>
          <a:p>
            <a:r>
              <a:rPr kumimoji="1" lang="ja-JP" altLang="en-US" dirty="0"/>
              <a:t>アフリカの多くの国では、元々銀行サービスが行き渡っていないところに携帯電話の通信環境が急速に整ったことで、固定電話より先に携帯電話が普及し、手軽なモバイルマネーが銀行口座を持たない大半の人の間で広がりました。</a:t>
            </a:r>
            <a:endParaRPr kumimoji="1" lang="en-US" altLang="ja-JP" dirty="0"/>
          </a:p>
          <a:p>
            <a:r>
              <a:rPr kumimoji="1" lang="ja-JP" altLang="en-US" dirty="0"/>
              <a:t>　（このように、インフラが乏しかったためかえって技術革新が一足飛びに進む現象を、「カエル跳び」現象と言います。）</a:t>
            </a:r>
            <a:endParaRPr kumimoji="1"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ctr"/>
            <a:r>
              <a:rPr kumimoji="1" lang="ja-JP" altLang="en-US" dirty="0"/>
              <a:t>日本では、キャッシュレス決済の比率はなぜ低いのでしょうか？</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も、急速なデジタル化の進展や東京オリンピック・パラリンピックの開催、新型コロナウイルス感染防止対策の普及を背景に、インターネットやスマホを用いた物資やサービスの購入方法は大きく変化してきました。</a:t>
            </a:r>
            <a:endParaRPr kumimoji="1" lang="en-US" altLang="ja-JP" dirty="0"/>
          </a:p>
          <a:p>
            <a:r>
              <a:rPr kumimoji="1" lang="ja-JP" altLang="en-US" dirty="0"/>
              <a:t>消費者にとって支払方法が楽になるだけではなく、お店にとっても消費者の購入データを集めて、「何時にどんな商品がよく売れるか」や「消費者の年齢層によって、どんなものが売れているか」を分析するなど、現金で支払うよりも価値が感じられる仕組みを作るための取組がされていま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そのようにして集められたデータを「ビッグデータ」といいますが、世界中で活用されているんだね。</a:t>
            </a:r>
            <a:endParaRPr kumimoji="1" lang="en-US" altLang="ja-JP" dirty="0"/>
          </a:p>
          <a:p>
            <a:r>
              <a:rPr kumimoji="1" lang="ja-JP" altLang="en-US" dirty="0"/>
              <a:t>このチケットは買い物すると自動でレジから出てくるクーポン。人によって出るものが違ったりもする。</a:t>
            </a:r>
            <a:endParaRPr kumimoji="1" lang="en-US" altLang="ja-JP" dirty="0"/>
          </a:p>
          <a:p>
            <a:r>
              <a:rPr kumimoji="1" lang="ja-JP" altLang="en-US" dirty="0"/>
              <a:t>お店もどの商品をたくさん仕入れておくとか、この商品の横にこれを置くと買われやすいとか、商品の陳列に活用したりしている。</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95056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日本はまだ世界の中ではキャッシュレスの割合は少ないけれど、カード社会になっていると言われています。</a:t>
            </a:r>
            <a:r>
              <a:rPr kumimoji="1" lang="en-US" altLang="ja-JP" dirty="0"/>
              <a:t>2024</a:t>
            </a:r>
            <a:r>
              <a:rPr kumimoji="1" lang="ja-JP" altLang="en-US" dirty="0"/>
              <a:t>年には既に、クレジットカード保有率、利用率ともに８０％を越えており、平均カード所有数は２．８枚。（キャッスレスに関する総合調査　</a:t>
            </a:r>
            <a:r>
              <a:rPr kumimoji="1" lang="en-US" altLang="ja-JP" dirty="0"/>
              <a:t>2024</a:t>
            </a:r>
            <a:r>
              <a:rPr kumimoji="1" lang="ja-JP" altLang="en-US" dirty="0"/>
              <a:t>年度版</a:t>
            </a:r>
            <a:r>
              <a:rPr kumimoji="1" lang="en-US" altLang="ja-JP" dirty="0"/>
              <a:t>JCB</a:t>
            </a:r>
            <a:r>
              <a:rPr kumimoji="1" lang="ja-JP" altLang="en-US" dirty="0"/>
              <a:t>）なお大学生のクレジット所持率は６０％を越えているそうです。（日本クレジットカード協会　</a:t>
            </a:r>
            <a:r>
              <a:rPr kumimoji="1" lang="en-US" altLang="ja-JP" dirty="0"/>
              <a:t>2021</a:t>
            </a:r>
            <a:r>
              <a:rPr kumimoji="1" lang="ja-JP" altLang="en-US" dirty="0"/>
              <a:t>発表）</a:t>
            </a:r>
            <a:endParaRPr kumimoji="1" lang="en-US"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後払いとはどういうことか、次のイラストを見てみよう。</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買い物は、契約とも言います。商品を買いたい消費者、商品を売りたい販売者。両者が合意したときに契約は成立します。</a:t>
            </a:r>
            <a:endParaRPr lang="en-US" altLang="ja-JP" sz="900" dirty="0"/>
          </a:p>
          <a:p>
            <a:r>
              <a:rPr lang="ja-JP" altLang="en-US" sz="900" dirty="0"/>
              <a:t>つまり、みんなはお金を払い、お店は商品を渡すことによって契約が成立します。</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クレジットカードは後でお金が入るとわかっているなら、今お金がなくても買える便利なシステム。でも中学生はもてない。どうしてだろう？</a:t>
            </a:r>
            <a:endParaRPr kumimoji="1" lang="en-US" altLang="ja-JP" dirty="0"/>
          </a:p>
          <a:p>
            <a:r>
              <a:rPr kumimoji="1" lang="ja-JP" altLang="en-US" dirty="0"/>
              <a:t>利用者は、立て替えてもらった代金をきちんと支払うことができるだけの安定した収入と、立場がなければならない。</a:t>
            </a:r>
            <a:endParaRPr kumimoji="1" lang="en-US" altLang="ja-JP" dirty="0"/>
          </a:p>
          <a:p>
            <a:r>
              <a:rPr kumimoji="1" lang="ja-JP" altLang="en-US" dirty="0"/>
              <a:t>したがって高校生を除く</a:t>
            </a:r>
            <a:r>
              <a:rPr kumimoji="1" lang="en-US" altLang="ja-JP" dirty="0"/>
              <a:t>18</a:t>
            </a:r>
            <a:r>
              <a:rPr kumimoji="1" lang="ja-JP" altLang="en-US" dirty="0"/>
              <a:t>歳以上と定められている。</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後払いというのは便利だが、支払うまでの期間はカード会社に借金をしていることになる</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390525"/>
            <a:ext cx="4440237" cy="3332163"/>
          </a:xfrm>
        </p:spPr>
      </p:sp>
      <p:sp>
        <p:nvSpPr>
          <p:cNvPr id="3" name="ノート プレースホルダー 2"/>
          <p:cNvSpPr>
            <a:spLocks noGrp="1"/>
          </p:cNvSpPr>
          <p:nvPr>
            <p:ph type="body" idx="1"/>
          </p:nvPr>
        </p:nvSpPr>
        <p:spPr>
          <a:xfrm>
            <a:off x="673577" y="3938782"/>
            <a:ext cx="5388610" cy="5563658"/>
          </a:xfrm>
        </p:spPr>
        <p:txBody>
          <a:bodyPr/>
          <a:lstStyle/>
          <a:p>
            <a:endParaRPr lang="en-US"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ところで、</a:t>
            </a:r>
            <a:r>
              <a:rPr kumimoji="1" lang="en-US" altLang="ja-JP" dirty="0"/>
              <a:t>2022</a:t>
            </a:r>
            <a:r>
              <a:rPr kumimoji="1" lang="ja-JP" altLang="en-US" dirty="0"/>
              <a:t>年４月から、みんなが１８歳になる時に大きく関係する、ある法律が変わったのを知っていますか？</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mj-lt"/>
              <a:buNone/>
            </a:pPr>
            <a:r>
              <a:rPr lang="ja-JP" altLang="en-US" b="0" i="0" dirty="0">
                <a:solidFill>
                  <a:srgbClr val="5E3824"/>
                </a:solidFill>
                <a:effectLst/>
                <a:latin typeface="Hiragino Kaku Gothic ProN"/>
              </a:rPr>
              <a:t>「未成年者取消権」って、何？</a:t>
            </a:r>
            <a:endParaRPr lang="en-US" altLang="ja-JP" b="0" i="0" dirty="0">
              <a:solidFill>
                <a:srgbClr val="5E3824"/>
              </a:solidFill>
              <a:effectLst/>
              <a:latin typeface="Hiragino Kaku Gothic ProN"/>
            </a:endParaRPr>
          </a:p>
          <a:p>
            <a:pPr algn="l">
              <a:buFont typeface="+mj-lt"/>
              <a:buNone/>
            </a:pPr>
            <a:r>
              <a:rPr lang="ja-JP" altLang="en-US" b="0" i="0" dirty="0">
                <a:solidFill>
                  <a:srgbClr val="040C28"/>
                </a:solidFill>
                <a:effectLst/>
                <a:latin typeface="Arial" panose="020B0604020202020204" pitchFamily="34" charset="0"/>
              </a:rPr>
              <a:t>未成年者は消費者として経験が浅く、まだ十分な判断能力を持っていないことから、契約には保護者</a:t>
            </a:r>
            <a:endParaRPr lang="en-US" altLang="ja-JP" b="0" i="0" dirty="0">
              <a:solidFill>
                <a:srgbClr val="040C28"/>
              </a:solidFill>
              <a:effectLst/>
              <a:latin typeface="Arial" panose="020B0604020202020204" pitchFamily="34" charset="0"/>
            </a:endParaRPr>
          </a:p>
          <a:p>
            <a:pPr algn="l">
              <a:buFont typeface="+mj-lt"/>
              <a:buNone/>
            </a:pPr>
            <a:r>
              <a:rPr lang="ja-JP" altLang="en-US" b="0" i="0" dirty="0">
                <a:solidFill>
                  <a:srgbClr val="040C28"/>
                </a:solidFill>
                <a:effectLst/>
                <a:latin typeface="Arial" panose="020B0604020202020204" pitchFamily="34" charset="0"/>
              </a:rPr>
              <a:t>など「法定代理人」の同意が必要になるなど、法律で保護されています。</a:t>
            </a:r>
            <a:endParaRPr lang="en-US" altLang="ja-JP" b="0" i="0" dirty="0">
              <a:solidFill>
                <a:srgbClr val="040C28"/>
              </a:solidFill>
              <a:effectLst/>
              <a:latin typeface="Arial" panose="020B0604020202020204" pitchFamily="34" charset="0"/>
            </a:endParaRPr>
          </a:p>
          <a:p>
            <a:pPr algn="l">
              <a:buFont typeface="+mj-lt"/>
              <a:buNone/>
            </a:pPr>
            <a:r>
              <a:rPr lang="ja-JP" altLang="en-US" b="0" i="0" dirty="0">
                <a:solidFill>
                  <a:srgbClr val="040C28"/>
                </a:solidFill>
                <a:effectLst/>
                <a:latin typeface="Arial" panose="020B0604020202020204" pitchFamily="34" charset="0"/>
              </a:rPr>
              <a:t>一方で、成年（１８歳）になれば十分な判断力があるとされ、年齢を根拠とした取消はできません。</a:t>
            </a:r>
            <a:endParaRPr lang="en-US" altLang="ja-JP" b="0" i="0" dirty="0">
              <a:solidFill>
                <a:srgbClr val="5E3824"/>
              </a:solidFill>
              <a:effectLst/>
              <a:latin typeface="Hiragino Kaku Gothic ProN"/>
            </a:endParaRPr>
          </a:p>
          <a:p>
            <a:pPr algn="l">
              <a:buFont typeface="+mj-lt"/>
              <a:buNone/>
            </a:pPr>
            <a:r>
              <a:rPr lang="en-US" altLang="ja-JP" b="0" i="0" dirty="0">
                <a:solidFill>
                  <a:srgbClr val="5E3824"/>
                </a:solidFill>
                <a:effectLst/>
                <a:latin typeface="Hiragino Kaku Gothic ProN"/>
              </a:rPr>
              <a:t>【</a:t>
            </a:r>
            <a:r>
              <a:rPr lang="ja-JP" altLang="en-US" b="0" i="0" dirty="0">
                <a:solidFill>
                  <a:srgbClr val="5E3824"/>
                </a:solidFill>
                <a:effectLst/>
                <a:latin typeface="Hiragino Kaku Gothic ProN"/>
              </a:rPr>
              <a:t>例外</a:t>
            </a:r>
            <a:r>
              <a:rPr lang="en-US" altLang="ja-JP" b="0" i="0" dirty="0">
                <a:solidFill>
                  <a:srgbClr val="5E3824"/>
                </a:solidFill>
                <a:effectLst/>
                <a:latin typeface="Hiragino Kaku Gothic ProN"/>
              </a:rPr>
              <a:t>】</a:t>
            </a:r>
          </a:p>
          <a:p>
            <a:pPr algn="l">
              <a:buFont typeface="+mj-lt"/>
              <a:buNone/>
            </a:pPr>
            <a:r>
              <a:rPr lang="ja-JP" altLang="en-US" b="0" i="0" dirty="0">
                <a:solidFill>
                  <a:srgbClr val="5E3824"/>
                </a:solidFill>
                <a:effectLst/>
                <a:latin typeface="Hiragino Kaku Gothic ProN"/>
              </a:rPr>
              <a:t>　１ 婚姻経験がある場合</a:t>
            </a:r>
          </a:p>
          <a:p>
            <a:pPr algn="l">
              <a:buFont typeface="+mj-lt"/>
              <a:buNone/>
            </a:pPr>
            <a:r>
              <a:rPr lang="ja-JP" altLang="en-US" b="0" i="0" dirty="0">
                <a:solidFill>
                  <a:srgbClr val="5E3824"/>
                </a:solidFill>
                <a:effectLst/>
                <a:latin typeface="Hiragino Kaku Gothic ProN"/>
              </a:rPr>
              <a:t>　２ 法定代理人が目的を定めて処分を許した財産をその目的の範囲内で使う場合</a:t>
            </a:r>
            <a:endParaRPr lang="en-US" altLang="ja-JP" b="0" i="0" dirty="0">
              <a:solidFill>
                <a:srgbClr val="5E3824"/>
              </a:solidFill>
              <a:effectLst/>
              <a:latin typeface="Hiragino Kaku Gothic ProN"/>
            </a:endParaRPr>
          </a:p>
          <a:p>
            <a:pPr algn="l">
              <a:buFont typeface="+mj-lt"/>
              <a:buNone/>
            </a:pPr>
            <a:r>
              <a:rPr lang="ja-JP" altLang="en-US" b="0" i="0" dirty="0">
                <a:solidFill>
                  <a:srgbClr val="5E3824"/>
                </a:solidFill>
                <a:effectLst/>
                <a:latin typeface="Hiragino Kaku Gothic ProN"/>
              </a:rPr>
              <a:t>　　　　→ 下宿代、学費等</a:t>
            </a:r>
          </a:p>
          <a:p>
            <a:pPr algn="l">
              <a:buFont typeface="+mj-lt"/>
              <a:buNone/>
            </a:pPr>
            <a:r>
              <a:rPr lang="ja-JP" altLang="en-US" b="0" i="0" dirty="0">
                <a:solidFill>
                  <a:srgbClr val="5E3824"/>
                </a:solidFill>
                <a:effectLst/>
                <a:latin typeface="Hiragino Kaku Gothic ProN"/>
              </a:rPr>
              <a:t>　３ 目的を定めないで処分を許した財産で、支払いができる場合</a:t>
            </a:r>
            <a:endParaRPr lang="en-US" altLang="ja-JP" b="0" i="0" dirty="0">
              <a:solidFill>
                <a:srgbClr val="5E3824"/>
              </a:solidFill>
              <a:effectLst/>
              <a:latin typeface="Hiragino Kaku Gothic ProN"/>
            </a:endParaRPr>
          </a:p>
          <a:p>
            <a:pPr algn="l">
              <a:buFont typeface="+mj-lt"/>
              <a:buNone/>
            </a:pPr>
            <a:r>
              <a:rPr lang="ja-JP" altLang="en-US" b="0" i="0" dirty="0">
                <a:solidFill>
                  <a:srgbClr val="5E3824"/>
                </a:solidFill>
                <a:effectLst/>
                <a:latin typeface="Hiragino Kaku Gothic ProN"/>
              </a:rPr>
              <a:t>　　　　→ 小遣い等</a:t>
            </a:r>
          </a:p>
          <a:p>
            <a:pPr algn="l">
              <a:buFont typeface="+mj-lt"/>
              <a:buNone/>
            </a:pPr>
            <a:r>
              <a:rPr lang="ja-JP" altLang="en-US" b="0" i="0" dirty="0">
                <a:solidFill>
                  <a:srgbClr val="5E3824"/>
                </a:solidFill>
                <a:effectLst/>
                <a:latin typeface="Hiragino Kaku Gothic ProN"/>
              </a:rPr>
              <a:t>　４ 許可された営業に関する行為</a:t>
            </a:r>
            <a:endParaRPr lang="en-US" altLang="ja-JP" b="0" i="0" dirty="0">
              <a:solidFill>
                <a:srgbClr val="5E3824"/>
              </a:solidFill>
              <a:effectLst/>
              <a:latin typeface="Hiragino Kaku Gothic ProN"/>
            </a:endParaRPr>
          </a:p>
          <a:p>
            <a:pPr algn="l">
              <a:buFont typeface="+mj-lt"/>
              <a:buNone/>
            </a:pPr>
            <a:r>
              <a:rPr lang="ja-JP" altLang="en-US" b="0" i="0" dirty="0">
                <a:solidFill>
                  <a:srgbClr val="5E3824"/>
                </a:solidFill>
                <a:effectLst/>
                <a:latin typeface="Hiragino Kaku Gothic ProN"/>
              </a:rPr>
              <a:t>　５ 未成年者が単に権利を得るとか、義務を免れる場合</a:t>
            </a:r>
            <a:endParaRPr lang="en-US" altLang="ja-JP" b="0" i="0" dirty="0">
              <a:solidFill>
                <a:srgbClr val="5E3824"/>
              </a:solidFill>
              <a:effectLst/>
              <a:latin typeface="Hiragino Kaku Gothic ProN"/>
            </a:endParaRPr>
          </a:p>
          <a:p>
            <a:pPr algn="l">
              <a:buFont typeface="+mj-lt"/>
              <a:buNone/>
            </a:pPr>
            <a:r>
              <a:rPr lang="ja-JP" altLang="en-US" b="0" i="0" dirty="0">
                <a:solidFill>
                  <a:srgbClr val="5E3824"/>
                </a:solidFill>
                <a:effectLst/>
                <a:latin typeface="Hiragino Kaku Gothic ProN"/>
              </a:rPr>
              <a:t>　　　　→ お年玉をもらう等</a:t>
            </a:r>
          </a:p>
          <a:p>
            <a:endParaRPr kumimoji="1" lang="ja-JP" altLang="en-US" dirty="0"/>
          </a:p>
        </p:txBody>
      </p:sp>
    </p:spTree>
    <p:extLst>
      <p:ext uri="{BB962C8B-B14F-4D97-AF65-F5344CB8AC3E}">
        <p14:creationId xmlns:p14="http://schemas.microsoft.com/office/powerpoint/2010/main" val="1630630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5075"/>
            <a:ext cx="4440237" cy="3332163"/>
          </a:xfrm>
        </p:spPr>
      </p:sp>
      <p:sp>
        <p:nvSpPr>
          <p:cNvPr id="3" name="ノート プレースホルダー 2"/>
          <p:cNvSpPr>
            <a:spLocks noGrp="1"/>
          </p:cNvSpPr>
          <p:nvPr>
            <p:ph type="body" idx="1"/>
          </p:nvPr>
        </p:nvSpPr>
        <p:spPr/>
        <p:txBody>
          <a:bodyPr/>
          <a:lstStyle/>
          <a:p>
            <a:r>
              <a:rPr kumimoji="1" lang="ja-JP" altLang="en-US" dirty="0"/>
              <a:t>でも今はみんなの買い物の仕方も変わってきています。例えば（</a:t>
            </a:r>
            <a:r>
              <a:rPr kumimoji="1" lang="en-US" altLang="ja-JP" dirty="0"/>
              <a:t>C</a:t>
            </a:r>
            <a:r>
              <a:rPr kumimoji="1" lang="ja-JP" altLang="en-US" dirty="0"/>
              <a:t>）こんなカード、イコカは乗り物に乗るのに使ったり、これはクオカード。商品券代わりにコンビニで使えたり、</a:t>
            </a:r>
            <a:endParaRPr kumimoji="1" lang="en-US" altLang="ja-JP" dirty="0"/>
          </a:p>
          <a:p>
            <a:r>
              <a:rPr kumimoji="1" lang="ja-JP" altLang="en-US" dirty="0"/>
              <a:t>これは図書カード。本屋さんでお金の代わりとして使えます。それから（</a:t>
            </a:r>
            <a:r>
              <a:rPr kumimoji="1" lang="en-US" altLang="ja-JP" dirty="0"/>
              <a:t>C</a:t>
            </a:r>
            <a:r>
              <a:rPr kumimoji="1" lang="ja-JP" altLang="en-US" dirty="0"/>
              <a:t>）スマホをかざすだけ！という</a:t>
            </a:r>
            <a:r>
              <a:rPr kumimoji="1" lang="en-US" altLang="ja-JP" dirty="0"/>
              <a:t>CM</a:t>
            </a:r>
            <a:r>
              <a:rPr kumimoji="1" lang="ja-JP" altLang="en-US" dirty="0"/>
              <a:t>もありますが、お金を使っていることに変わりはない。だから（</a:t>
            </a:r>
            <a:r>
              <a:rPr kumimoji="1" lang="en-US" altLang="ja-JP" dirty="0"/>
              <a:t>C</a:t>
            </a:r>
            <a:r>
              <a:rPr kumimoji="1" lang="ja-JP" altLang="en-US" dirty="0"/>
              <a:t>）最近は見えないお金の管理も必要と言われています。このような現金を使わない支払い方法のことを何というか知っていますか？（</a:t>
            </a:r>
            <a:r>
              <a:rPr kumimoji="1" lang="en-US" altLang="ja-JP" dirty="0"/>
              <a:t>C</a:t>
            </a:r>
            <a:r>
              <a:rPr kumimoji="1" lang="ja-JP" altLang="en-US" dirty="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自分が得たお金をどのような方法で、何に使うかは、一人ひとりの意思によって決まります。</a:t>
            </a:r>
            <a:endParaRPr kumimoji="1" lang="en-US" altLang="ja-JP" dirty="0"/>
          </a:p>
          <a:p>
            <a:r>
              <a:rPr kumimoji="1" lang="ja-JP" altLang="en-US" dirty="0"/>
              <a:t>限られたお金をよりよく活用していくためには、どのようなことを心がけ、考えて行動していけばよいのだろう。</a:t>
            </a:r>
            <a:endParaRPr kumimoji="1" lang="en-US" altLang="ja-JP" dirty="0"/>
          </a:p>
          <a:p>
            <a:r>
              <a:rPr kumimoji="1" lang="ja-JP" altLang="en-US"/>
              <a:t>みんなで考えてみよう。</a:t>
            </a:r>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～のない、という英語はレスといいます。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というわけで、キャッシュレスと言います。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08800" y="6356349"/>
            <a:ext cx="2133600" cy="365125"/>
          </a:xfrm>
        </p:spPr>
        <p:txBody>
          <a:bodyPr/>
          <a:lstStyle/>
          <a:p>
            <a:fld id="{D0E4D84A-01D2-4F37-AF14-38B08912D2B4}"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E4D84A-01D2-4F37-AF14-38B08912D2B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E4D84A-01D2-4F37-AF14-38B08912D2B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E4D84A-01D2-4F37-AF14-38B08912D2B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p>
            <a:fld id="{D0E4D84A-01D2-4F37-AF14-38B08912D2B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E4D84A-01D2-4F37-AF14-38B08912D2B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0E4D84A-01D2-4F37-AF14-38B08912D2B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0663"/>
            <a:ext cx="8229600" cy="11430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00799"/>
            <a:ext cx="2133600" cy="365125"/>
          </a:xfrm>
        </p:spPr>
        <p:txBody>
          <a:bodyPr/>
          <a:lstStyle>
            <a:lvl1pPr>
              <a:defRPr sz="4400"/>
            </a:lvl1pPr>
          </a:lstStyle>
          <a:p>
            <a:fld id="{D0E4D84A-01D2-4F37-AF14-38B08912D2B4}" type="slidenum">
              <a:rPr lang="ja-JP" altLang="en-US" smtClean="0"/>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solidFill>
                  <a:schemeClr val="tx1"/>
                </a:solidFill>
              </a:defRPr>
            </a:lvl1pPr>
          </a:lstStyle>
          <a:p>
            <a:fld id="{D0E4D84A-01D2-4F37-AF14-38B08912D2B4}" type="slidenum">
              <a:rPr lang="ja-JP" altLang="en-US" smtClean="0"/>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E4D84A-01D2-4F37-AF14-38B08912D2B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E4D84A-01D2-4F37-AF14-38B08912D2B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24612"/>
            <a:ext cx="2133600" cy="365125"/>
          </a:xfrm>
          <a:prstGeom prst="rect">
            <a:avLst/>
          </a:prstGeom>
        </p:spPr>
        <p:txBody>
          <a:bodyPr vert="horz" lIns="91440" tIns="45720" rIns="91440" bIns="45720" rtlCol="0" anchor="ctr"/>
          <a:lstStyle>
            <a:lvl1pPr algn="r">
              <a:defRPr sz="4400">
                <a:solidFill>
                  <a:schemeClr val="tx1"/>
                </a:solidFill>
              </a:defRPr>
            </a:lvl1pPr>
          </a:lstStyle>
          <a:p>
            <a:fld id="{D0E4D84A-01D2-4F37-AF14-38B08912D2B4}" type="slidenum">
              <a:rPr lang="ja-JP" altLang="en-US" smtClean="0"/>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5E9EFF"/>
            </a:gs>
            <a:gs pos="23000">
              <a:srgbClr val="85C2FF"/>
            </a:gs>
            <a:gs pos="76000">
              <a:srgbClr val="C4D6EB"/>
            </a:gs>
            <a:gs pos="100000">
              <a:srgbClr val="C6D8EC"/>
            </a:gs>
          </a:gsLst>
          <a:lin ang="5400000" scaled="1"/>
          <a:tileRect/>
        </a:gradFill>
        <a:effectLst/>
      </p:bgPr>
    </p:bg>
    <p:spTree>
      <p:nvGrpSpPr>
        <p:cNvPr id="1" name=""/>
        <p:cNvGrpSpPr/>
        <p:nvPr/>
      </p:nvGrpSpPr>
      <p:grpSpPr>
        <a:xfrm>
          <a:off x="0" y="0"/>
          <a:ext cx="0" cy="0"/>
          <a:chOff x="0" y="0"/>
          <a:chExt cx="0" cy="0"/>
        </a:xfrm>
      </p:grpSpPr>
      <p:sp>
        <p:nvSpPr>
          <p:cNvPr id="2" name="正方形/長方形 1"/>
          <p:cNvSpPr/>
          <p:nvPr/>
        </p:nvSpPr>
        <p:spPr>
          <a:xfrm>
            <a:off x="0" y="3708288"/>
            <a:ext cx="9144000" cy="769441"/>
          </a:xfrm>
          <a:prstGeom prst="rect">
            <a:avLst/>
          </a:prstGeom>
        </p:spPr>
        <p:txBody>
          <a:bodyPr wrap="square">
            <a:spAutoFit/>
          </a:bodyPr>
          <a:lstStyle/>
          <a:p>
            <a:pPr algn="ctr"/>
            <a:r>
              <a:rPr lang="ja-JP" altLang="en-US" sz="4400" b="1" dirty="0">
                <a:solidFill>
                  <a:srgbClr val="002060"/>
                </a:solidFill>
                <a:latin typeface="ＭＳ Ｐゴシック" panose="020B0600070205080204" pitchFamily="50" charset="-128"/>
                <a:ea typeface="ＭＳ Ｐゴシック" panose="020B0600070205080204" pitchFamily="50" charset="-128"/>
              </a:rPr>
              <a:t>～クレジット</a:t>
            </a:r>
            <a:r>
              <a:rPr lang="ja-JP" altLang="en-US" sz="4000" b="1" dirty="0">
                <a:solidFill>
                  <a:srgbClr val="002060"/>
                </a:solidFill>
                <a:latin typeface="ＭＳ Ｐゴシック" panose="020B0600070205080204" pitchFamily="50" charset="-128"/>
                <a:ea typeface="ＭＳ Ｐゴシック" panose="020B0600070205080204" pitchFamily="50" charset="-128"/>
              </a:rPr>
              <a:t>などの三者間契約～</a:t>
            </a:r>
          </a:p>
        </p:txBody>
      </p:sp>
      <p:sp>
        <p:nvSpPr>
          <p:cNvPr id="7" name="正方形/長方形 6"/>
          <p:cNvSpPr/>
          <p:nvPr/>
        </p:nvSpPr>
        <p:spPr>
          <a:xfrm>
            <a:off x="0" y="2341334"/>
            <a:ext cx="9144000" cy="1200329"/>
          </a:xfrm>
          <a:prstGeom prst="rect">
            <a:avLst/>
          </a:prstGeom>
        </p:spPr>
        <p:txBody>
          <a:bodyPr wrap="square">
            <a:spAutoFit/>
          </a:bodyPr>
          <a:lstStyle/>
          <a:p>
            <a:pPr algn="ctr"/>
            <a:r>
              <a:rPr lang="ja-JP" altLang="en-US" sz="7200" dirty="0">
                <a:solidFill>
                  <a:srgbClr val="002060"/>
                </a:solidFill>
                <a:latin typeface="ＭＳ Ｐゴシック" panose="020B0600070205080204" pitchFamily="50" charset="-128"/>
                <a:ea typeface="ＭＳ Ｐゴシック" panose="020B0600070205080204" pitchFamily="50" charset="-128"/>
              </a:rPr>
              <a:t>商品の選択と購入</a:t>
            </a:r>
          </a:p>
        </p:txBody>
      </p:sp>
      <p:sp>
        <p:nvSpPr>
          <p:cNvPr id="5" name="スライド番号プレースホルダー 2"/>
          <p:cNvSpPr>
            <a:spLocks noGrp="1"/>
          </p:cNvSpPr>
          <p:nvPr>
            <p:ph type="sldNum" sz="quarter" idx="12"/>
          </p:nvPr>
        </p:nvSpPr>
        <p:spPr>
          <a:xfrm>
            <a:off x="7010400" y="6424612"/>
            <a:ext cx="2133600" cy="365125"/>
          </a:xfrm>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1</a:t>
            </a:fld>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F2BC192C-B771-D98E-FF08-0A71600C7FB3}"/>
              </a:ext>
            </a:extLst>
          </p:cNvPr>
          <p:cNvSpPr txBox="1"/>
          <p:nvPr/>
        </p:nvSpPr>
        <p:spPr>
          <a:xfrm>
            <a:off x="3996548" y="5687297"/>
            <a:ext cx="4895141" cy="954107"/>
          </a:xfrm>
          <a:prstGeom prst="rect">
            <a:avLst/>
          </a:prstGeom>
          <a:noFill/>
        </p:spPr>
        <p:txBody>
          <a:bodyPr wrap="square" rtlCol="0">
            <a:spAutoFit/>
          </a:bodyPr>
          <a:lstStyle/>
          <a:p>
            <a:r>
              <a:rPr kumimoji="1"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京都市文化市民局文化市民部</a:t>
            </a:r>
            <a:endParaRPr lang="en-US" altLang="ja-JP" sz="28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800" dirty="0">
                <a:solidFill>
                  <a:schemeClr val="tx1">
                    <a:lumMod val="75000"/>
                    <a:lumOff val="25000"/>
                  </a:schemeClr>
                </a:solidFill>
                <a:latin typeface="メイリオ" panose="020B0604030504040204" pitchFamily="50" charset="-128"/>
                <a:ea typeface="メイリオ" panose="020B0604030504040204" pitchFamily="50" charset="-128"/>
              </a:rPr>
              <a:t>消費生活総合センター</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97"/>
    </mc:Choice>
    <mc:Fallback xmlns="">
      <p:transition spd="slow" advTm="209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0027" y="773778"/>
            <a:ext cx="8603945" cy="5676603"/>
          </a:xfrm>
          <a:prstGeom prst="rect">
            <a:avLst/>
          </a:prstGeom>
        </p:spPr>
      </p:pic>
      <p:sp>
        <p:nvSpPr>
          <p:cNvPr id="2" name="テキスト ボックス 1"/>
          <p:cNvSpPr txBox="1"/>
          <p:nvPr/>
        </p:nvSpPr>
        <p:spPr>
          <a:xfrm>
            <a:off x="1860693" y="2863321"/>
            <a:ext cx="2212864" cy="830997"/>
          </a:xfrm>
          <a:prstGeom prst="rect">
            <a:avLst/>
          </a:prstGeom>
          <a:noFill/>
        </p:spPr>
        <p:txBody>
          <a:bodyPr wrap="square" rtlCol="0">
            <a:spAutoFit/>
          </a:bodyPr>
          <a:lstStyle/>
          <a:p>
            <a:pPr algn="ctr"/>
            <a:r>
              <a:rPr lang="ja-JP" altLang="en-US" sz="4800" dirty="0">
                <a:latin typeface="ＭＳ Ｐゴシック" panose="020B0600070205080204" pitchFamily="50" charset="-128"/>
                <a:ea typeface="ＭＳ Ｐゴシック" panose="020B0600070205080204" pitchFamily="50" charset="-128"/>
              </a:rPr>
              <a:t>中国</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2165487" y="2353230"/>
            <a:ext cx="2982351" cy="707886"/>
          </a:xfrm>
          <a:prstGeom prst="rect">
            <a:avLst/>
          </a:prstGeom>
          <a:noFill/>
        </p:spPr>
        <p:txBody>
          <a:bodyPr wrap="square" rtlCol="0">
            <a:spAutoFit/>
          </a:bodyPr>
          <a:lstStyle/>
          <a:p>
            <a:pPr algn="ctr"/>
            <a:r>
              <a:rPr lang="ja-JP" altLang="en-US" sz="4000" dirty="0">
                <a:latin typeface="ＭＳ Ｐゴシック" panose="020B0600070205080204" pitchFamily="50" charset="-128"/>
                <a:ea typeface="ＭＳ Ｐゴシック" panose="020B0600070205080204" pitchFamily="50" charset="-128"/>
              </a:rPr>
              <a:t>韓国</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1175094" y="1718996"/>
            <a:ext cx="4236722" cy="707886"/>
          </a:xfrm>
          <a:prstGeom prst="rect">
            <a:avLst/>
          </a:prstGeom>
          <a:noFill/>
        </p:spPr>
        <p:txBody>
          <a:bodyPr wrap="square" rtlCol="0">
            <a:spAutoFit/>
          </a:bodyPr>
          <a:lstStyle/>
          <a:p>
            <a:pPr algn="ctr"/>
            <a:r>
              <a:rPr kumimoji="1" lang="ja-JP" altLang="en-US" sz="4000" dirty="0">
                <a:latin typeface="ＭＳ Ｐゴシック" panose="020B0600070205080204" pitchFamily="50" charset="-128"/>
                <a:ea typeface="ＭＳ Ｐゴシック" panose="020B0600070205080204" pitchFamily="50" charset="-128"/>
              </a:rPr>
              <a:t>イギリス</a:t>
            </a:r>
          </a:p>
        </p:txBody>
      </p:sp>
      <p:sp>
        <p:nvSpPr>
          <p:cNvPr id="5" name="テキスト ボックス 4"/>
          <p:cNvSpPr txBox="1"/>
          <p:nvPr/>
        </p:nvSpPr>
        <p:spPr>
          <a:xfrm>
            <a:off x="5212139" y="2078266"/>
            <a:ext cx="4572000" cy="1015663"/>
          </a:xfrm>
          <a:prstGeom prst="rect">
            <a:avLst/>
          </a:prstGeom>
          <a:noFill/>
        </p:spPr>
        <p:txBody>
          <a:bodyPr wrap="square" rtlCol="0">
            <a:spAutoFit/>
          </a:bodyPr>
          <a:lstStyle/>
          <a:p>
            <a:pPr algn="ctr"/>
            <a:r>
              <a:rPr kumimoji="1" lang="ja-JP" altLang="en-US" sz="6000" dirty="0">
                <a:latin typeface="ＭＳ Ｐゴシック" panose="020B0600070205080204" pitchFamily="50" charset="-128"/>
                <a:ea typeface="ＭＳ Ｐゴシック" panose="020B0600070205080204" pitchFamily="50" charset="-128"/>
              </a:rPr>
              <a:t>アメリカ</a:t>
            </a:r>
          </a:p>
        </p:txBody>
      </p:sp>
      <p:sp>
        <p:nvSpPr>
          <p:cNvPr id="6" name="テキスト ボックス 5"/>
          <p:cNvSpPr txBox="1"/>
          <p:nvPr/>
        </p:nvSpPr>
        <p:spPr>
          <a:xfrm>
            <a:off x="590040" y="4839686"/>
            <a:ext cx="6757186" cy="707886"/>
          </a:xfrm>
          <a:prstGeom prst="rect">
            <a:avLst/>
          </a:prstGeom>
          <a:noFill/>
        </p:spPr>
        <p:txBody>
          <a:bodyPr wrap="square" rtlCol="0">
            <a:spAutoFit/>
          </a:bodyPr>
          <a:lstStyle/>
          <a:p>
            <a:pPr algn="ctr"/>
            <a:r>
              <a:rPr kumimoji="1" lang="ja-JP" altLang="en-US" sz="4000" dirty="0">
                <a:latin typeface="ＭＳ Ｐゴシック" panose="020B0600070205080204" pitchFamily="50" charset="-128"/>
                <a:ea typeface="ＭＳ Ｐゴシック" panose="020B0600070205080204" pitchFamily="50" charset="-128"/>
              </a:rPr>
              <a:t>オーストラリア</a:t>
            </a:r>
          </a:p>
        </p:txBody>
      </p:sp>
      <p:sp>
        <p:nvSpPr>
          <p:cNvPr id="7" name="テキスト ボックス 6"/>
          <p:cNvSpPr txBox="1"/>
          <p:nvPr/>
        </p:nvSpPr>
        <p:spPr>
          <a:xfrm>
            <a:off x="3274273" y="2951144"/>
            <a:ext cx="2982351" cy="1015663"/>
          </a:xfrm>
          <a:prstGeom prst="rect">
            <a:avLst/>
          </a:prstGeom>
          <a:noFill/>
        </p:spPr>
        <p:txBody>
          <a:bodyPr wrap="square" rtlCol="0">
            <a:spAutoFit/>
          </a:bodyPr>
          <a:lstStyle/>
          <a:p>
            <a:pPr algn="ctr"/>
            <a:r>
              <a:rPr lang="ja-JP" altLang="en-US" sz="6000" dirty="0">
                <a:latin typeface="ＭＳ Ｐゴシック" panose="020B0600070205080204" pitchFamily="50" charset="-128"/>
                <a:ea typeface="ＭＳ Ｐゴシック" panose="020B0600070205080204" pitchFamily="50" charset="-128"/>
              </a:rPr>
              <a:t>日本</a:t>
            </a:r>
            <a:endParaRPr kumimoji="1" lang="ja-JP" altLang="en-US" sz="6000" dirty="0">
              <a:latin typeface="ＭＳ Ｐゴシック" panose="020B0600070205080204" pitchFamily="50" charset="-128"/>
              <a:ea typeface="ＭＳ Ｐゴシック" panose="020B0600070205080204" pitchFamily="50" charset="-128"/>
            </a:endParaRPr>
          </a:p>
        </p:txBody>
      </p:sp>
      <p:sp>
        <p:nvSpPr>
          <p:cNvPr id="10" name="スライド番号プレースホルダー 9"/>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10</a:t>
            </a:fld>
            <a:endParaRPr kumimoji="1" lang="ja-JP" altLang="en-US">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F7F97800-E5CD-55B6-3375-F8DF23EB6772}"/>
              </a:ext>
            </a:extLst>
          </p:cNvPr>
          <p:cNvSpPr txBox="1"/>
          <p:nvPr/>
        </p:nvSpPr>
        <p:spPr>
          <a:xfrm>
            <a:off x="751838" y="2283284"/>
            <a:ext cx="2089108" cy="707886"/>
          </a:xfrm>
          <a:prstGeom prst="rect">
            <a:avLst/>
          </a:prstGeom>
          <a:noFill/>
        </p:spPr>
        <p:txBody>
          <a:bodyPr wrap="square" rtlCol="0">
            <a:spAutoFit/>
          </a:bodyPr>
          <a:lstStyle/>
          <a:p>
            <a:pPr algn="ctr"/>
            <a:r>
              <a:rPr lang="ja-JP" altLang="en-US" sz="4000" dirty="0">
                <a:latin typeface="ＭＳ Ｐゴシック" panose="020B0600070205080204" pitchFamily="50" charset="-128"/>
                <a:ea typeface="ＭＳ Ｐゴシック" panose="020B0600070205080204" pitchFamily="50" charset="-128"/>
              </a:rPr>
              <a:t>ドイツ</a:t>
            </a:r>
            <a:endParaRPr kumimoji="1" lang="ja-JP" altLang="en-US" sz="40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168077226"/>
              </p:ext>
            </p:extLst>
          </p:nvPr>
        </p:nvGraphicFramePr>
        <p:xfrm>
          <a:off x="743231" y="786530"/>
          <a:ext cx="8100455" cy="6003208"/>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4581787" y="1160734"/>
            <a:ext cx="4973382" cy="584775"/>
          </a:xfrm>
          <a:prstGeom prst="rect">
            <a:avLst/>
          </a:prstGeom>
          <a:noFill/>
        </p:spPr>
        <p:txBody>
          <a:bodyPr wrap="square" rtlCol="0">
            <a:spAutoFit/>
          </a:bodyPr>
          <a:lstStyle/>
          <a:p>
            <a:r>
              <a:rPr lang="ja-JP" altLang="en-US" sz="1600" dirty="0">
                <a:latin typeface="ＭＳ Ｐゴシック" panose="020B0600070205080204" pitchFamily="50" charset="-128"/>
                <a:ea typeface="ＭＳ Ｐゴシック" panose="020B0600070205080204" pitchFamily="50" charset="-128"/>
              </a:rPr>
              <a:t>注　出典　</a:t>
            </a:r>
            <a:r>
              <a:rPr lang="ja-JP" altLang="en-US" sz="1600" b="0" i="0" dirty="0">
                <a:solidFill>
                  <a:srgbClr val="595757"/>
                </a:solidFill>
                <a:effectLst/>
                <a:latin typeface="游ゴシック体"/>
              </a:rPr>
              <a:t>一般社団法人キャッシュレス推進協議会</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2022</a:t>
            </a:r>
            <a:r>
              <a:rPr lang="ja-JP" altLang="en-US" sz="1600" dirty="0">
                <a:latin typeface="ＭＳ Ｐゴシック" panose="020B0600070205080204" pitchFamily="50" charset="-128"/>
                <a:ea typeface="ＭＳ Ｐゴシック" panose="020B0600070205080204" pitchFamily="50" charset="-128"/>
              </a:rPr>
              <a:t>年数値。ただし、韓国、中国は参考値）</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5" name="角丸四角形 4"/>
          <p:cNvSpPr/>
          <p:nvPr/>
        </p:nvSpPr>
        <p:spPr>
          <a:xfrm>
            <a:off x="538839" y="263516"/>
            <a:ext cx="8066314" cy="59547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3600" dirty="0">
                <a:solidFill>
                  <a:schemeClr val="tx2">
                    <a:lumMod val="75000"/>
                  </a:schemeClr>
                </a:solidFill>
                <a:latin typeface="ＭＳ Ｐゴシック" panose="020B0600070205080204" pitchFamily="50" charset="-128"/>
                <a:ea typeface="ＭＳ Ｐゴシック" panose="020B0600070205080204" pitchFamily="50" charset="-128"/>
              </a:rPr>
              <a:t>キャッシュレス決済比率の</a:t>
            </a:r>
            <a:r>
              <a:rPr lang="ja-JP" altLang="en-US" sz="3600" dirty="0">
                <a:solidFill>
                  <a:srgbClr val="FF0000"/>
                </a:solidFill>
                <a:latin typeface="ＭＳ Ｐゴシック" panose="020B0600070205080204" pitchFamily="50" charset="-128"/>
                <a:ea typeface="ＭＳ Ｐゴシック" panose="020B0600070205080204" pitchFamily="50" charset="-128"/>
              </a:rPr>
              <a:t>海外比較</a:t>
            </a:r>
          </a:p>
        </p:txBody>
      </p:sp>
      <p:sp>
        <p:nvSpPr>
          <p:cNvPr id="4" name="正方形/長方形 3"/>
          <p:cNvSpPr/>
          <p:nvPr/>
        </p:nvSpPr>
        <p:spPr>
          <a:xfrm>
            <a:off x="7408506" y="2332653"/>
            <a:ext cx="671801" cy="1082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3" name="スライド番号プレースホルダー 12"/>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11</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3"/>
          <p:cNvSpPr/>
          <p:nvPr/>
        </p:nvSpPr>
        <p:spPr>
          <a:xfrm>
            <a:off x="160133" y="112092"/>
            <a:ext cx="8823734" cy="2660137"/>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5400" dirty="0">
                <a:solidFill>
                  <a:prstClr val="black"/>
                </a:solidFill>
                <a:latin typeface="ＭＳ Ｐゴシック" panose="020B0600070205080204" pitchFamily="50" charset="-128"/>
                <a:ea typeface="ＭＳ Ｐゴシック" panose="020B0600070205080204" pitchFamily="50" charset="-128"/>
              </a:rPr>
              <a:t>日本では </a:t>
            </a:r>
            <a:r>
              <a:rPr lang="en-US" altLang="ja-JP" sz="5400" dirty="0">
                <a:solidFill>
                  <a:prstClr val="black"/>
                </a:solidFill>
                <a:latin typeface="ＭＳ Ｐゴシック" panose="020B0600070205080204" pitchFamily="50" charset="-128"/>
                <a:ea typeface="ＭＳ Ｐゴシック" panose="020B0600070205080204" pitchFamily="50" charset="-128"/>
              </a:rPr>
              <a:t>…</a:t>
            </a:r>
          </a:p>
          <a:p>
            <a:pPr lvl="0"/>
            <a:r>
              <a:rPr lang="en-US" altLang="ja-JP" sz="5400" dirty="0">
                <a:solidFill>
                  <a:prstClr val="black"/>
                </a:solidFill>
                <a:latin typeface="ＭＳ Ｐゴシック" panose="020B0600070205080204" pitchFamily="50" charset="-128"/>
                <a:ea typeface="ＭＳ Ｐゴシック" panose="020B0600070205080204" pitchFamily="50" charset="-128"/>
              </a:rPr>
              <a:t>   </a:t>
            </a:r>
            <a:r>
              <a:rPr lang="ja-JP" altLang="en-US" sz="5400" dirty="0">
                <a:solidFill>
                  <a:prstClr val="black"/>
                </a:solidFill>
                <a:latin typeface="ＭＳ Ｐゴシック" panose="020B0600070205080204" pitchFamily="50" charset="-128"/>
                <a:ea typeface="ＭＳ Ｐゴシック" panose="020B0600070205080204" pitchFamily="50" charset="-128"/>
              </a:rPr>
              <a:t>　キャッシュレス決済の</a:t>
            </a:r>
            <a:endParaRPr lang="en-US" altLang="ja-JP" sz="5400" dirty="0">
              <a:solidFill>
                <a:prstClr val="black"/>
              </a:solidFill>
              <a:latin typeface="ＭＳ Ｐゴシック" panose="020B0600070205080204" pitchFamily="50" charset="-128"/>
              <a:ea typeface="ＭＳ Ｐゴシック" panose="020B0600070205080204" pitchFamily="50" charset="-128"/>
            </a:endParaRPr>
          </a:p>
          <a:p>
            <a:pPr lvl="0"/>
            <a:r>
              <a:rPr lang="ja-JP" altLang="en-US" sz="5400" dirty="0">
                <a:solidFill>
                  <a:prstClr val="black"/>
                </a:solidFill>
                <a:latin typeface="ＭＳ Ｐゴシック" panose="020B0600070205080204" pitchFamily="50" charset="-128"/>
                <a:ea typeface="ＭＳ Ｐゴシック" panose="020B0600070205080204" pitchFamily="50" charset="-128"/>
              </a:rPr>
              <a:t>　 　比率はなぜ</a:t>
            </a:r>
            <a:r>
              <a:rPr lang="ja-JP" altLang="en-US" sz="5400" dirty="0">
                <a:solidFill>
                  <a:srgbClr val="FF0000"/>
                </a:solidFill>
                <a:latin typeface="ＭＳ Ｐゴシック" panose="020B0600070205080204" pitchFamily="50" charset="-128"/>
                <a:ea typeface="ＭＳ Ｐゴシック" panose="020B0600070205080204" pitchFamily="50" charset="-128"/>
              </a:rPr>
              <a:t>低い</a:t>
            </a:r>
            <a:r>
              <a:rPr lang="ja-JP" altLang="en-US" sz="5400" dirty="0">
                <a:solidFill>
                  <a:prstClr val="black"/>
                </a:solidFill>
                <a:latin typeface="ＭＳ Ｐゴシック" panose="020B0600070205080204" pitchFamily="50" charset="-128"/>
                <a:ea typeface="ＭＳ Ｐゴシック" panose="020B0600070205080204" pitchFamily="50" charset="-128"/>
              </a:rPr>
              <a:t>？</a:t>
            </a:r>
          </a:p>
        </p:txBody>
      </p:sp>
      <p:sp>
        <p:nvSpPr>
          <p:cNvPr id="4" name="テキスト ボックス 3"/>
          <p:cNvSpPr txBox="1"/>
          <p:nvPr/>
        </p:nvSpPr>
        <p:spPr>
          <a:xfrm>
            <a:off x="383600" y="4831139"/>
            <a:ext cx="9680921" cy="1569660"/>
          </a:xfrm>
          <a:prstGeom prst="rect">
            <a:avLst/>
          </a:prstGeom>
          <a:noFill/>
        </p:spPr>
        <p:txBody>
          <a:bodyPr wrap="square" rtlCol="0">
            <a:spAutoFit/>
          </a:bodyPr>
          <a:lstStyle/>
          <a:p>
            <a:r>
              <a:rPr lang="ja-JP" altLang="en-US" sz="4800" dirty="0">
                <a:latin typeface="ＭＳ Ｐゴシック" panose="020B0600070205080204" pitchFamily="50" charset="-128"/>
                <a:ea typeface="ＭＳ Ｐゴシック" panose="020B0600070205080204" pitchFamily="50" charset="-128"/>
              </a:rPr>
              <a:t>店舗</a:t>
            </a:r>
            <a:r>
              <a:rPr kumimoji="1" lang="ja-JP" altLang="en-US" sz="4800" dirty="0">
                <a:latin typeface="ＭＳ Ｐゴシック" panose="020B0600070205080204" pitchFamily="50" charset="-128"/>
                <a:ea typeface="ＭＳ Ｐゴシック" panose="020B0600070205080204" pitchFamily="50" charset="-128"/>
              </a:rPr>
              <a:t>の負担や手数料の</a:t>
            </a:r>
            <a:endParaRPr lang="en-US" altLang="ja-JP" sz="4800" dirty="0">
              <a:latin typeface="ＭＳ Ｐゴシック" panose="020B0600070205080204" pitchFamily="50" charset="-128"/>
              <a:ea typeface="ＭＳ Ｐゴシック" panose="020B0600070205080204" pitchFamily="50" charset="-128"/>
            </a:endParaRPr>
          </a:p>
          <a:p>
            <a:r>
              <a:rPr kumimoji="1" lang="ja-JP" altLang="en-US" sz="4800" dirty="0">
                <a:latin typeface="ＭＳ Ｐゴシック" panose="020B0600070205080204" pitchFamily="50" charset="-128"/>
                <a:ea typeface="ＭＳ Ｐゴシック" panose="020B0600070205080204" pitchFamily="50" charset="-128"/>
              </a:rPr>
              <a:t>　　　　　　　　　　　コストの懸念</a:t>
            </a:r>
          </a:p>
        </p:txBody>
      </p:sp>
      <p:sp>
        <p:nvSpPr>
          <p:cNvPr id="5" name="テキスト ボックス 4"/>
          <p:cNvSpPr txBox="1"/>
          <p:nvPr/>
        </p:nvSpPr>
        <p:spPr>
          <a:xfrm>
            <a:off x="-697053" y="3884659"/>
            <a:ext cx="9833805" cy="830997"/>
          </a:xfrm>
          <a:prstGeom prst="rect">
            <a:avLst/>
          </a:prstGeom>
          <a:noFill/>
        </p:spPr>
        <p:txBody>
          <a:bodyPr wrap="square" rtlCol="0">
            <a:spAutoFit/>
          </a:bodyPr>
          <a:lstStyle/>
          <a:p>
            <a:r>
              <a:rPr kumimoji="1" lang="ja-JP" altLang="en-US" sz="4800" dirty="0">
                <a:latin typeface="ＭＳ Ｐゴシック" panose="020B0600070205080204" pitchFamily="50" charset="-128"/>
                <a:ea typeface="ＭＳ Ｐゴシック" panose="020B0600070205080204" pitchFamily="50" charset="-128"/>
              </a:rPr>
              <a:t>      カードの使い過ぎへの不安感</a:t>
            </a:r>
          </a:p>
        </p:txBody>
      </p:sp>
      <p:sp>
        <p:nvSpPr>
          <p:cNvPr id="6" name="テキスト ボックス 5"/>
          <p:cNvSpPr txBox="1"/>
          <p:nvPr/>
        </p:nvSpPr>
        <p:spPr>
          <a:xfrm>
            <a:off x="-697053" y="2995920"/>
            <a:ext cx="9144000" cy="830997"/>
          </a:xfrm>
          <a:prstGeom prst="rect">
            <a:avLst/>
          </a:prstGeom>
          <a:noFill/>
        </p:spPr>
        <p:txBody>
          <a:bodyPr wrap="square" rtlCol="0">
            <a:spAutoFit/>
          </a:bodyPr>
          <a:lstStyle/>
          <a:p>
            <a:r>
              <a:rPr kumimoji="1" lang="ja-JP" altLang="en-US" sz="4800" dirty="0">
                <a:latin typeface="ＭＳ Ｐゴシック" panose="020B0600070205080204" pitchFamily="50" charset="-128"/>
                <a:ea typeface="ＭＳ Ｐゴシック" panose="020B0600070205080204" pitchFamily="50" charset="-128"/>
              </a:rPr>
              <a:t>      治安の良さや偽札の少なさ</a:t>
            </a:r>
          </a:p>
        </p:txBody>
      </p:sp>
      <p:sp>
        <p:nvSpPr>
          <p:cNvPr id="3" name="スライド番号プレースホルダー 2"/>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12</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23000">
              <a:srgbClr val="85C2FF"/>
            </a:gs>
            <a:gs pos="76000">
              <a:srgbClr val="C4D6EB"/>
            </a:gs>
            <a:gs pos="100000">
              <a:srgbClr val="C6D8EC"/>
            </a:gs>
          </a:gsLst>
          <a:lin ang="5400000" scaled="1"/>
        </a:gra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0E4D84A-01D2-4F37-AF14-38B08912D2B4}" type="slidenum">
              <a:rPr kumimoji="1" lang="ja-JP" altLang="en-US" smtClean="0"/>
              <a:t>13</a:t>
            </a:fld>
            <a:endParaRPr kumimoji="1" lang="ja-JP" altLang="en-US"/>
          </a:p>
        </p:txBody>
      </p:sp>
      <p:pic>
        <p:nvPicPr>
          <p:cNvPr id="5" name="図形 4" descr="イラスト集-19"/>
          <p:cNvPicPr>
            <a:picLocks noChangeAspect="1"/>
          </p:cNvPicPr>
          <p:nvPr/>
        </p:nvPicPr>
        <p:blipFill>
          <a:blip r:embed="rId3"/>
          <a:stretch>
            <a:fillRect/>
          </a:stretch>
        </p:blipFill>
        <p:spPr>
          <a:xfrm>
            <a:off x="4766945" y="3662680"/>
            <a:ext cx="4018915" cy="2679065"/>
          </a:xfrm>
          <a:prstGeom prst="rect">
            <a:avLst/>
          </a:prstGeom>
        </p:spPr>
      </p:pic>
      <p:pic>
        <p:nvPicPr>
          <p:cNvPr id="7" name="図形 6" descr="イラスト集-18"/>
          <p:cNvPicPr>
            <a:picLocks noChangeAspect="1"/>
          </p:cNvPicPr>
          <p:nvPr/>
        </p:nvPicPr>
        <p:blipFill>
          <a:blip r:embed="rId4"/>
          <a:stretch>
            <a:fillRect/>
          </a:stretch>
        </p:blipFill>
        <p:spPr>
          <a:xfrm>
            <a:off x="2222500" y="178435"/>
            <a:ext cx="4912995" cy="3274695"/>
          </a:xfrm>
          <a:prstGeom prst="rect">
            <a:avLst/>
          </a:prstGeom>
        </p:spPr>
      </p:pic>
      <p:pic>
        <p:nvPicPr>
          <p:cNvPr id="6" name="図形 5" descr="イラスト集-15"/>
          <p:cNvPicPr>
            <a:picLocks noChangeAspect="1"/>
          </p:cNvPicPr>
          <p:nvPr/>
        </p:nvPicPr>
        <p:blipFill>
          <a:blip r:embed="rId5"/>
          <a:stretch>
            <a:fillRect/>
          </a:stretch>
        </p:blipFill>
        <p:spPr>
          <a:xfrm>
            <a:off x="539750" y="3663315"/>
            <a:ext cx="3991610" cy="26790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4EAEE"/>
            </a:gs>
            <a:gs pos="27000">
              <a:srgbClr val="85C2FF"/>
            </a:gs>
            <a:gs pos="59000">
              <a:srgbClr val="C4D6EB"/>
            </a:gs>
            <a:gs pos="100000">
              <a:srgbClr val="0070C0"/>
            </a:gs>
          </a:gsLst>
          <a:lin ang="5400000" scaled="1"/>
        </a:gradFill>
        <a:effectLst/>
      </p:bgPr>
    </p:bg>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0E4D84A-01D2-4F37-AF14-38B08912D2B4}" type="slidenum">
              <a:rPr kumimoji="1" lang="ja-JP" altLang="en-US" smtClean="0"/>
              <a:t>14</a:t>
            </a:fld>
            <a:endParaRPr kumimoji="1" lang="ja-JP" altLang="en-US"/>
          </a:p>
        </p:txBody>
      </p:sp>
      <p:pic>
        <p:nvPicPr>
          <p:cNvPr id="4" name="図形 3" descr="イラスト集-21"/>
          <p:cNvPicPr>
            <a:picLocks noChangeAspect="1"/>
          </p:cNvPicPr>
          <p:nvPr/>
        </p:nvPicPr>
        <p:blipFill>
          <a:blip r:embed="rId3"/>
          <a:stretch>
            <a:fillRect/>
          </a:stretch>
        </p:blipFill>
        <p:spPr>
          <a:xfrm>
            <a:off x="5179060" y="262890"/>
            <a:ext cx="2508250" cy="2720340"/>
          </a:xfrm>
          <a:prstGeom prst="rect">
            <a:avLst/>
          </a:prstGeom>
        </p:spPr>
      </p:pic>
      <p:pic>
        <p:nvPicPr>
          <p:cNvPr id="7" name="図形 6" descr="イラスト集-20"/>
          <p:cNvPicPr>
            <a:picLocks noChangeAspect="1"/>
          </p:cNvPicPr>
          <p:nvPr/>
        </p:nvPicPr>
        <p:blipFill>
          <a:blip r:embed="rId4"/>
          <a:stretch>
            <a:fillRect/>
          </a:stretch>
        </p:blipFill>
        <p:spPr>
          <a:xfrm>
            <a:off x="615950" y="477520"/>
            <a:ext cx="4027805" cy="2684780"/>
          </a:xfrm>
          <a:prstGeom prst="rect">
            <a:avLst/>
          </a:prstGeom>
        </p:spPr>
      </p:pic>
      <p:pic>
        <p:nvPicPr>
          <p:cNvPr id="10" name="図形 9" descr="イラスト集-22"/>
          <p:cNvPicPr>
            <a:picLocks noChangeAspect="1"/>
          </p:cNvPicPr>
          <p:nvPr/>
        </p:nvPicPr>
        <p:blipFill>
          <a:blip r:embed="rId5"/>
          <a:srcRect t="11639" b="13800"/>
          <a:stretch>
            <a:fillRect/>
          </a:stretch>
        </p:blipFill>
        <p:spPr>
          <a:xfrm>
            <a:off x="6486525" y="3533140"/>
            <a:ext cx="2222500" cy="2484018"/>
          </a:xfrm>
          <a:prstGeom prst="rect">
            <a:avLst/>
          </a:prstGeom>
        </p:spPr>
      </p:pic>
      <p:pic>
        <p:nvPicPr>
          <p:cNvPr id="12" name="図形 11" descr="AdobeStock_95239912"/>
          <p:cNvPicPr>
            <a:picLocks noChangeAspect="1"/>
          </p:cNvPicPr>
          <p:nvPr/>
        </p:nvPicPr>
        <p:blipFill>
          <a:blip r:embed="rId6"/>
          <a:srcRect l="16414" r="10656" b="-750"/>
          <a:stretch>
            <a:fillRect/>
          </a:stretch>
        </p:blipFill>
        <p:spPr>
          <a:xfrm>
            <a:off x="3668606" y="3533140"/>
            <a:ext cx="2736020" cy="2520019"/>
          </a:xfrm>
          <a:prstGeom prst="rect">
            <a:avLst/>
          </a:prstGeom>
        </p:spPr>
      </p:pic>
      <p:pic>
        <p:nvPicPr>
          <p:cNvPr id="13" name="図形 12" descr="イラスト集-23"/>
          <p:cNvPicPr>
            <a:picLocks noChangeAspect="1"/>
          </p:cNvPicPr>
          <p:nvPr/>
        </p:nvPicPr>
        <p:blipFill>
          <a:blip r:embed="rId7"/>
          <a:stretch>
            <a:fillRect/>
          </a:stretch>
        </p:blipFill>
        <p:spPr>
          <a:xfrm>
            <a:off x="-32385" y="2983230"/>
            <a:ext cx="3277870" cy="34531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0E4D84A-01D2-4F37-AF14-38B08912D2B4}" type="slidenum">
              <a:rPr lang="ja-JP" altLang="en-US" smtClean="0"/>
              <a:t>15</a:t>
            </a:fld>
            <a:endParaRPr lang="ja-JP" altLang="en-US" dirty="0"/>
          </a:p>
        </p:txBody>
      </p:sp>
      <p:pic>
        <p:nvPicPr>
          <p:cNvPr id="11" name="図形 10" descr="イラスト集-27"/>
          <p:cNvPicPr>
            <a:picLocks noChangeAspect="1"/>
          </p:cNvPicPr>
          <p:nvPr/>
        </p:nvPicPr>
        <p:blipFill>
          <a:blip r:embed="rId3"/>
          <a:stretch>
            <a:fillRect/>
          </a:stretch>
        </p:blipFill>
        <p:spPr>
          <a:xfrm>
            <a:off x="7136765" y="641350"/>
            <a:ext cx="1573530" cy="2786380"/>
          </a:xfrm>
          <a:prstGeom prst="rect">
            <a:avLst/>
          </a:prstGeom>
        </p:spPr>
      </p:pic>
      <p:pic>
        <p:nvPicPr>
          <p:cNvPr id="18" name="図形 17" descr="イラスト集-28"/>
          <p:cNvPicPr>
            <a:picLocks noChangeAspect="1"/>
          </p:cNvPicPr>
          <p:nvPr/>
        </p:nvPicPr>
        <p:blipFill>
          <a:blip r:embed="rId4"/>
          <a:stretch>
            <a:fillRect/>
          </a:stretch>
        </p:blipFill>
        <p:spPr>
          <a:xfrm>
            <a:off x="1341755" y="3646805"/>
            <a:ext cx="2324100" cy="2637790"/>
          </a:xfrm>
          <a:prstGeom prst="rect">
            <a:avLst/>
          </a:prstGeom>
        </p:spPr>
      </p:pic>
      <p:pic>
        <p:nvPicPr>
          <p:cNvPr id="19" name="図形 18" descr="イラスト集-29"/>
          <p:cNvPicPr>
            <a:picLocks noChangeAspect="1"/>
          </p:cNvPicPr>
          <p:nvPr/>
        </p:nvPicPr>
        <p:blipFill>
          <a:blip r:embed="rId5"/>
          <a:srcRect b="11946"/>
          <a:stretch>
            <a:fillRect/>
          </a:stretch>
        </p:blipFill>
        <p:spPr>
          <a:xfrm>
            <a:off x="4413885" y="3427730"/>
            <a:ext cx="3293110" cy="2808021"/>
          </a:xfrm>
          <a:prstGeom prst="rect">
            <a:avLst/>
          </a:prstGeom>
        </p:spPr>
      </p:pic>
      <p:pic>
        <p:nvPicPr>
          <p:cNvPr id="4" name="図形 3" descr="イラスト集-24"/>
          <p:cNvPicPr>
            <a:picLocks noChangeAspect="1"/>
          </p:cNvPicPr>
          <p:nvPr/>
        </p:nvPicPr>
        <p:blipFill>
          <a:blip r:embed="rId6"/>
          <a:stretch>
            <a:fillRect/>
          </a:stretch>
        </p:blipFill>
        <p:spPr>
          <a:xfrm>
            <a:off x="224790" y="191770"/>
            <a:ext cx="2835910" cy="2056765"/>
          </a:xfrm>
          <a:prstGeom prst="rect">
            <a:avLst/>
          </a:prstGeom>
        </p:spPr>
      </p:pic>
      <p:pic>
        <p:nvPicPr>
          <p:cNvPr id="5" name="図形 4" descr="イラスト集-33"/>
          <p:cNvPicPr>
            <a:picLocks noChangeAspect="1"/>
          </p:cNvPicPr>
          <p:nvPr/>
        </p:nvPicPr>
        <p:blipFill>
          <a:blip r:embed="rId7"/>
          <a:stretch>
            <a:fillRect/>
          </a:stretch>
        </p:blipFill>
        <p:spPr>
          <a:xfrm>
            <a:off x="1031875" y="1852295"/>
            <a:ext cx="2439670" cy="1738630"/>
          </a:xfrm>
          <a:prstGeom prst="rect">
            <a:avLst/>
          </a:prstGeom>
        </p:spPr>
      </p:pic>
      <p:pic>
        <p:nvPicPr>
          <p:cNvPr id="6" name="図形 5" descr="イラスト集-26"/>
          <p:cNvPicPr>
            <a:picLocks noChangeAspect="1"/>
          </p:cNvPicPr>
          <p:nvPr/>
        </p:nvPicPr>
        <p:blipFill>
          <a:blip r:embed="rId8"/>
          <a:stretch>
            <a:fillRect/>
          </a:stretch>
        </p:blipFill>
        <p:spPr>
          <a:xfrm>
            <a:off x="3665855" y="641350"/>
            <a:ext cx="3142615" cy="27216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01288" y="1834873"/>
            <a:ext cx="7347857" cy="3118757"/>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9600" dirty="0">
                <a:solidFill>
                  <a:prstClr val="black"/>
                </a:solidFill>
                <a:latin typeface="ＭＳ Ｐゴシック" panose="020B0600070205080204" pitchFamily="50" charset="-128"/>
                <a:ea typeface="ＭＳ Ｐゴシック" panose="020B0600070205080204" pitchFamily="50" charset="-128"/>
              </a:rPr>
              <a:t>カード社会</a:t>
            </a:r>
          </a:p>
        </p:txBody>
      </p:sp>
      <p:sp>
        <p:nvSpPr>
          <p:cNvPr id="3" name="スライド番号プレースホルダー 2"/>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16</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62140" y="654604"/>
            <a:ext cx="8640000" cy="9000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chemeClr val="tx1"/>
                </a:solidFill>
                <a:latin typeface="ＭＳ Ｐゴシック" panose="020B0600070205080204" pitchFamily="50" charset="-128"/>
                <a:ea typeface="ＭＳ Ｐゴシック" panose="020B0600070205080204" pitchFamily="50" charset="-128"/>
              </a:rPr>
              <a:t>このカードの</a:t>
            </a:r>
            <a:r>
              <a:rPr lang="ja-JP" altLang="en-US" sz="5400" dirty="0">
                <a:solidFill>
                  <a:srgbClr val="FF0000"/>
                </a:solidFill>
                <a:latin typeface="ＭＳ Ｐゴシック" panose="020B0600070205080204" pitchFamily="50" charset="-128"/>
                <a:ea typeface="ＭＳ Ｐゴシック" panose="020B0600070205080204" pitchFamily="50" charset="-128"/>
              </a:rPr>
              <a:t>名称</a:t>
            </a:r>
            <a:r>
              <a:rPr lang="ja-JP" altLang="en-US" sz="5400" dirty="0">
                <a:solidFill>
                  <a:schemeClr val="tx1"/>
                </a:solidFill>
                <a:latin typeface="ＭＳ Ｐゴシック" panose="020B0600070205080204" pitchFamily="50" charset="-128"/>
                <a:ea typeface="ＭＳ Ｐゴシック" panose="020B0600070205080204" pitchFamily="50" charset="-128"/>
              </a:rPr>
              <a:t>は？</a:t>
            </a:r>
          </a:p>
        </p:txBody>
      </p:sp>
      <p:sp>
        <p:nvSpPr>
          <p:cNvPr id="4" name="スライド番号プレースホルダー 3"/>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17</a:t>
            </a:fld>
            <a:endParaRPr kumimoji="1" lang="ja-JP" altLang="en-US">
              <a:latin typeface="ＭＳ Ｐゴシック" panose="020B0600070205080204" pitchFamily="50" charset="-128"/>
              <a:ea typeface="ＭＳ Ｐゴシック" panose="020B0600070205080204" pitchFamily="50" charset="-128"/>
            </a:endParaRPr>
          </a:p>
        </p:txBody>
      </p:sp>
      <p:pic>
        <p:nvPicPr>
          <p:cNvPr id="3" name="図形 2" descr="イラスト集-33"/>
          <p:cNvPicPr>
            <a:picLocks noChangeAspect="1"/>
          </p:cNvPicPr>
          <p:nvPr/>
        </p:nvPicPr>
        <p:blipFill>
          <a:blip r:embed="rId3"/>
          <a:stretch>
            <a:fillRect/>
          </a:stretch>
        </p:blipFill>
        <p:spPr>
          <a:xfrm>
            <a:off x="1909445" y="2076450"/>
            <a:ext cx="5807075" cy="4138295"/>
          </a:xfrm>
          <a:prstGeom prst="rect">
            <a:avLst/>
          </a:prstGeom>
        </p:spPr>
      </p:pic>
      <p:sp>
        <p:nvSpPr>
          <p:cNvPr id="2" name="正方形/長方形 1">
            <a:extLst>
              <a:ext uri="{FF2B5EF4-FFF2-40B4-BE49-F238E27FC236}">
                <a16:creationId xmlns:a16="http://schemas.microsoft.com/office/drawing/2014/main" id="{2977569F-987C-446C-B398-84272C86C1D3}"/>
              </a:ext>
            </a:extLst>
          </p:cNvPr>
          <p:cNvSpPr/>
          <p:nvPr/>
        </p:nvSpPr>
        <p:spPr>
          <a:xfrm>
            <a:off x="2614863" y="2839453"/>
            <a:ext cx="2438400" cy="589547"/>
          </a:xfrm>
          <a:prstGeom prst="rect">
            <a:avLst/>
          </a:prstGeom>
          <a:solidFill>
            <a:srgbClr val="2283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99122" y="3970180"/>
            <a:ext cx="6545756" cy="2308324"/>
          </a:xfrm>
          <a:prstGeom prst="rect">
            <a:avLst/>
          </a:prstGeom>
          <a:noFill/>
        </p:spPr>
        <p:txBody>
          <a:bodyPr wrap="square" rtlCol="0">
            <a:spAutoFit/>
          </a:bodyPr>
          <a:lstStyle/>
          <a:p>
            <a:r>
              <a:rPr kumimoji="1" lang="ja-JP" altLang="en-US" sz="7200" dirty="0">
                <a:latin typeface="ＭＳ Ｐゴシック" panose="020B0600070205080204" pitchFamily="50" charset="-128"/>
                <a:ea typeface="ＭＳ Ｐゴシック" panose="020B0600070205080204" pitchFamily="50" charset="-128"/>
              </a:rPr>
              <a:t>意味</a:t>
            </a:r>
            <a:endParaRPr kumimoji="1" lang="en-US" altLang="ja-JP" sz="7200" dirty="0">
              <a:latin typeface="ＭＳ Ｐゴシック" panose="020B0600070205080204" pitchFamily="50" charset="-128"/>
              <a:ea typeface="ＭＳ Ｐゴシック" panose="020B0600070205080204" pitchFamily="50" charset="-128"/>
            </a:endParaRPr>
          </a:p>
          <a:p>
            <a:r>
              <a:rPr lang="ja-JP" altLang="en-US" sz="7200" dirty="0">
                <a:latin typeface="ＭＳ Ｐゴシック" panose="020B0600070205080204" pitchFamily="50" charset="-128"/>
                <a:ea typeface="ＭＳ Ｐゴシック" panose="020B0600070205080204" pitchFamily="50" charset="-128"/>
              </a:rPr>
              <a:t>「</a:t>
            </a:r>
            <a:r>
              <a:rPr lang="ja-JP" altLang="en-US" sz="7200" dirty="0">
                <a:solidFill>
                  <a:srgbClr val="FF0000"/>
                </a:solidFill>
                <a:latin typeface="ＭＳ Ｐゴシック" panose="020B0600070205080204" pitchFamily="50" charset="-128"/>
                <a:ea typeface="ＭＳ Ｐゴシック" panose="020B0600070205080204" pitchFamily="50" charset="-128"/>
              </a:rPr>
              <a:t>信用</a:t>
            </a:r>
            <a:r>
              <a:rPr lang="ja-JP" altLang="en-US" sz="7200" dirty="0">
                <a:latin typeface="ＭＳ Ｐゴシック" panose="020B0600070205080204" pitchFamily="50" charset="-128"/>
                <a:ea typeface="ＭＳ Ｐゴシック" panose="020B0600070205080204" pitchFamily="50" charset="-128"/>
              </a:rPr>
              <a:t>、</a:t>
            </a:r>
            <a:r>
              <a:rPr lang="ja-JP" altLang="en-US" sz="7200" dirty="0">
                <a:solidFill>
                  <a:srgbClr val="FF0000"/>
                </a:solidFill>
                <a:latin typeface="ＭＳ Ｐゴシック" panose="020B0600070205080204" pitchFamily="50" charset="-128"/>
                <a:ea typeface="ＭＳ Ｐゴシック" panose="020B0600070205080204" pitchFamily="50" charset="-128"/>
              </a:rPr>
              <a:t>信頼</a:t>
            </a:r>
            <a:r>
              <a:rPr lang="ja-JP" altLang="en-US" sz="7200" dirty="0">
                <a:latin typeface="ＭＳ Ｐゴシック" panose="020B0600070205080204" pitchFamily="50" charset="-128"/>
                <a:ea typeface="ＭＳ Ｐゴシック" panose="020B0600070205080204" pitchFamily="50" charset="-128"/>
              </a:rPr>
              <a:t>」</a:t>
            </a:r>
            <a:r>
              <a:rPr lang="ja-JP" altLang="en-US" sz="4800" dirty="0">
                <a:latin typeface="ＭＳ Ｐゴシック" panose="020B0600070205080204" pitchFamily="50" charset="-128"/>
                <a:ea typeface="ＭＳ Ｐゴシック" panose="020B0600070205080204" pitchFamily="50" charset="-128"/>
              </a:rPr>
              <a:t>など</a:t>
            </a:r>
            <a:endParaRPr kumimoji="1" lang="ja-JP" altLang="en-US" sz="7200"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889914" y="800096"/>
            <a:ext cx="7347857" cy="3118757"/>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9600" dirty="0">
                <a:solidFill>
                  <a:prstClr val="black"/>
                </a:solidFill>
                <a:latin typeface="ＭＳ Ｐゴシック" panose="020B0600070205080204" pitchFamily="50" charset="-128"/>
                <a:ea typeface="ＭＳ Ｐゴシック" panose="020B0600070205080204" pitchFamily="50" charset="-128"/>
              </a:rPr>
              <a:t>クレジット</a:t>
            </a:r>
            <a:endParaRPr lang="en-US" altLang="ja-JP" sz="9600" dirty="0">
              <a:solidFill>
                <a:prstClr val="black"/>
              </a:solidFill>
              <a:latin typeface="ＭＳ Ｐゴシック" panose="020B0600070205080204" pitchFamily="50" charset="-128"/>
              <a:ea typeface="ＭＳ Ｐゴシック" panose="020B0600070205080204" pitchFamily="50" charset="-128"/>
            </a:endParaRPr>
          </a:p>
          <a:p>
            <a:pPr lvl="0" algn="ctr"/>
            <a:r>
              <a:rPr lang="ja-JP" altLang="en-US" sz="9600" dirty="0">
                <a:solidFill>
                  <a:prstClr val="black"/>
                </a:solidFill>
                <a:latin typeface="ＭＳ Ｐゴシック" panose="020B0600070205080204" pitchFamily="50" charset="-128"/>
                <a:ea typeface="ＭＳ Ｐゴシック" panose="020B0600070205080204" pitchFamily="50" charset="-128"/>
              </a:rPr>
              <a:t>（</a:t>
            </a:r>
            <a:r>
              <a:rPr lang="en-US" altLang="ja-JP" sz="9600" dirty="0">
                <a:solidFill>
                  <a:prstClr val="black"/>
                </a:solidFill>
                <a:latin typeface="ＭＳ Ｐゴシック" panose="020B0600070205080204" pitchFamily="50" charset="-128"/>
                <a:ea typeface="ＭＳ Ｐゴシック" panose="020B0600070205080204" pitchFamily="50" charset="-128"/>
              </a:rPr>
              <a:t>credit</a:t>
            </a:r>
            <a:r>
              <a:rPr lang="ja-JP" altLang="en-US" sz="9600" dirty="0">
                <a:solidFill>
                  <a:prstClr val="black"/>
                </a:solidFill>
                <a:latin typeface="ＭＳ Ｐゴシック" panose="020B0600070205080204" pitchFamily="50" charset="-128"/>
                <a:ea typeface="ＭＳ Ｐゴシック" panose="020B0600070205080204" pitchFamily="50" charset="-128"/>
              </a:rPr>
              <a:t>）</a:t>
            </a:r>
            <a:endParaRPr lang="en-US" altLang="ja-JP" sz="96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18</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01470" y="2548982"/>
            <a:ext cx="7158154" cy="2308324"/>
          </a:xfrm>
          <a:prstGeom prst="rect">
            <a:avLst/>
          </a:prstGeom>
          <a:noFill/>
        </p:spPr>
        <p:txBody>
          <a:bodyPr wrap="square" rtlCol="0">
            <a:spAutoFit/>
          </a:bodyPr>
          <a:lstStyle/>
          <a:p>
            <a:r>
              <a:rPr lang="ja-JP" altLang="en-US" sz="4800" dirty="0">
                <a:latin typeface="ＭＳ Ｐゴシック" panose="020B0600070205080204" pitchFamily="50" charset="-128"/>
                <a:ea typeface="ＭＳ Ｐゴシック" panose="020B0600070205080204" pitchFamily="50" charset="-128"/>
              </a:rPr>
              <a:t>利用者の</a:t>
            </a:r>
            <a:r>
              <a:rPr kumimoji="1" lang="ja-JP" altLang="en-US" sz="4800" dirty="0">
                <a:solidFill>
                  <a:srgbClr val="FF0000"/>
                </a:solidFill>
                <a:latin typeface="ＭＳ Ｐゴシック" panose="020B0600070205080204" pitchFamily="50" charset="-128"/>
                <a:ea typeface="ＭＳ Ｐゴシック" panose="020B0600070205080204" pitchFamily="50" charset="-128"/>
              </a:rPr>
              <a:t>信用</a:t>
            </a:r>
            <a:r>
              <a:rPr lang="ja-JP" altLang="en-US" sz="4800" dirty="0">
                <a:latin typeface="ＭＳ Ｐゴシック" panose="020B0600070205080204" pitchFamily="50" charset="-128"/>
                <a:ea typeface="ＭＳ Ｐゴシック" panose="020B0600070205080204" pitchFamily="50" charset="-128"/>
              </a:rPr>
              <a:t>に基づき</a:t>
            </a:r>
            <a:r>
              <a:rPr kumimoji="1" lang="ja-JP" altLang="en-US" sz="4800" dirty="0">
                <a:latin typeface="ＭＳ Ｐゴシック" panose="020B0600070205080204" pitchFamily="50" charset="-128"/>
                <a:ea typeface="ＭＳ Ｐゴシック" panose="020B0600070205080204" pitchFamily="50" charset="-128"/>
              </a:rPr>
              <a:t>，</a:t>
            </a:r>
            <a:endParaRPr kumimoji="1" lang="en-US" altLang="ja-JP" sz="4800" dirty="0">
              <a:latin typeface="ＭＳ Ｐゴシック" panose="020B0600070205080204" pitchFamily="50" charset="-128"/>
              <a:ea typeface="ＭＳ Ｐゴシック" panose="020B0600070205080204" pitchFamily="50" charset="-128"/>
            </a:endParaRPr>
          </a:p>
          <a:p>
            <a:r>
              <a:rPr kumimoji="1" lang="ja-JP" altLang="en-US" sz="4800" dirty="0">
                <a:latin typeface="ＭＳ Ｐゴシック" panose="020B0600070205080204" pitchFamily="50" charset="-128"/>
                <a:ea typeface="ＭＳ Ｐゴシック" panose="020B0600070205080204" pitchFamily="50" charset="-128"/>
              </a:rPr>
              <a:t>クレジット会社が代金を</a:t>
            </a:r>
            <a:endParaRPr kumimoji="1" lang="en-US" altLang="ja-JP" sz="4800" dirty="0">
              <a:latin typeface="ＭＳ Ｐゴシック" panose="020B0600070205080204" pitchFamily="50" charset="-128"/>
              <a:ea typeface="ＭＳ Ｐゴシック" panose="020B0600070205080204" pitchFamily="50" charset="-128"/>
            </a:endParaRPr>
          </a:p>
          <a:p>
            <a:r>
              <a:rPr kumimoji="1" lang="ja-JP" altLang="en-US" sz="4800" dirty="0">
                <a:latin typeface="ＭＳ Ｐゴシック" panose="020B0600070205080204" pitchFamily="50" charset="-128"/>
                <a:ea typeface="ＭＳ Ｐゴシック" panose="020B0600070205080204" pitchFamily="50" charset="-128"/>
              </a:rPr>
              <a:t>立て替える</a:t>
            </a:r>
            <a:r>
              <a:rPr kumimoji="1" lang="ja-JP" altLang="en-US" sz="4800" dirty="0">
                <a:solidFill>
                  <a:srgbClr val="FF0000"/>
                </a:solidFill>
                <a:latin typeface="ＭＳ Ｐゴシック" panose="020B0600070205080204" pitchFamily="50" charset="-128"/>
                <a:ea typeface="ＭＳ Ｐゴシック" panose="020B0600070205080204" pitchFamily="50" charset="-128"/>
              </a:rPr>
              <a:t>後払い</a:t>
            </a:r>
            <a:r>
              <a:rPr kumimoji="1" lang="ja-JP" altLang="en-US" sz="4800" dirty="0">
                <a:latin typeface="ＭＳ Ｐゴシック" panose="020B0600070205080204" pitchFamily="50" charset="-128"/>
                <a:ea typeface="ＭＳ Ｐゴシック" panose="020B0600070205080204" pitchFamily="50" charset="-128"/>
              </a:rPr>
              <a:t>システム</a:t>
            </a:r>
            <a:endParaRPr kumimoji="1" lang="en-US" altLang="ja-JP" sz="4800" dirty="0">
              <a:latin typeface="ＭＳ Ｐゴシック" panose="020B0600070205080204" pitchFamily="50" charset="-128"/>
              <a:ea typeface="ＭＳ Ｐゴシック" panose="020B0600070205080204" pitchFamily="50" charset="-128"/>
            </a:endParaRPr>
          </a:p>
        </p:txBody>
      </p:sp>
      <p:sp>
        <p:nvSpPr>
          <p:cNvPr id="3" name="角丸四角形 3"/>
          <p:cNvSpPr/>
          <p:nvPr/>
        </p:nvSpPr>
        <p:spPr>
          <a:xfrm>
            <a:off x="395078" y="573293"/>
            <a:ext cx="8353844" cy="1727597"/>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7200" dirty="0">
                <a:solidFill>
                  <a:prstClr val="black"/>
                </a:solidFill>
                <a:latin typeface="ＭＳ Ｐゴシック" panose="020B0600070205080204" pitchFamily="50" charset="-128"/>
                <a:ea typeface="ＭＳ Ｐゴシック" panose="020B0600070205080204" pitchFamily="50" charset="-128"/>
              </a:rPr>
              <a:t>クレジットカード</a:t>
            </a:r>
            <a:endParaRPr lang="en-US" altLang="ja-JP" sz="72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19</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雲形吹き出し 10"/>
          <p:cNvSpPr/>
          <p:nvPr/>
        </p:nvSpPr>
        <p:spPr>
          <a:xfrm rot="170308">
            <a:off x="233524" y="1708506"/>
            <a:ext cx="2922947" cy="1152533"/>
          </a:xfrm>
          <a:prstGeom prst="cloudCallout">
            <a:avLst>
              <a:gd name="adj1" fmla="val 50026"/>
              <a:gd name="adj2" fmla="val 479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 name="雲形吹き出し 11"/>
          <p:cNvSpPr/>
          <p:nvPr/>
        </p:nvSpPr>
        <p:spPr>
          <a:xfrm rot="202498">
            <a:off x="5939611" y="1710751"/>
            <a:ext cx="2836033" cy="1152533"/>
          </a:xfrm>
          <a:prstGeom prst="cloudCallout">
            <a:avLst>
              <a:gd name="adj1" fmla="val -65773"/>
              <a:gd name="adj2" fmla="val 1358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320" name="テキスト ボックス 12"/>
          <p:cNvSpPr txBox="1">
            <a:spLocks noChangeArrowheads="1"/>
          </p:cNvSpPr>
          <p:nvPr/>
        </p:nvSpPr>
        <p:spPr bwMode="auto">
          <a:xfrm>
            <a:off x="6210713" y="2030063"/>
            <a:ext cx="2360689" cy="461665"/>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dirty="0">
                <a:latin typeface="HG丸ｺﾞｼｯｸM-PRO" panose="020F0600000000000000" pitchFamily="50" charset="-128"/>
                <a:ea typeface="HG丸ｺﾞｼｯｸM-PRO" panose="020F0600000000000000" pitchFamily="50" charset="-128"/>
              </a:rPr>
              <a:t>商品を売りたい</a:t>
            </a:r>
          </a:p>
        </p:txBody>
      </p:sp>
      <p:sp>
        <p:nvSpPr>
          <p:cNvPr id="13330" name="正方形/長方形 14"/>
          <p:cNvSpPr>
            <a:spLocks noChangeArrowheads="1"/>
          </p:cNvSpPr>
          <p:nvPr/>
        </p:nvSpPr>
        <p:spPr bwMode="auto">
          <a:xfrm>
            <a:off x="519836" y="2000464"/>
            <a:ext cx="2350323" cy="461665"/>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dirty="0">
                <a:solidFill>
                  <a:srgbClr val="000000"/>
                </a:solidFill>
                <a:latin typeface="HG丸ｺﾞｼｯｸM-PRO" panose="020F0600000000000000" pitchFamily="50" charset="-128"/>
                <a:ea typeface="HG丸ｺﾞｼｯｸM-PRO" panose="020F0600000000000000" pitchFamily="50" charset="-128"/>
              </a:rPr>
              <a:t>商品を買いたい</a:t>
            </a:r>
          </a:p>
        </p:txBody>
      </p:sp>
      <p:sp>
        <p:nvSpPr>
          <p:cNvPr id="24" name="角丸四角形 5"/>
          <p:cNvSpPr/>
          <p:nvPr/>
        </p:nvSpPr>
        <p:spPr>
          <a:xfrm>
            <a:off x="832815" y="452948"/>
            <a:ext cx="7845949" cy="9000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rgbClr val="FF0000"/>
                </a:solidFill>
                <a:latin typeface="游ゴシック Medium" panose="020B0500000000000000" pitchFamily="50" charset="-128"/>
                <a:ea typeface="游ゴシック Medium" panose="020B0500000000000000" pitchFamily="50" charset="-128"/>
              </a:rPr>
              <a:t>売買契約（二者間契約）</a:t>
            </a:r>
            <a:endParaRPr lang="ja-JP" altLang="en-US" sz="4800" dirty="0">
              <a:solidFill>
                <a:schemeClr val="tx1"/>
              </a:solidFill>
              <a:latin typeface="游ゴシック Medium" panose="020B0500000000000000" pitchFamily="50" charset="-128"/>
              <a:ea typeface="游ゴシック Medium" panose="020B0500000000000000" pitchFamily="50" charset="-128"/>
            </a:endParaRPr>
          </a:p>
        </p:txBody>
      </p:sp>
      <p:sp>
        <p:nvSpPr>
          <p:cNvPr id="28" name="テキスト ボックス 27"/>
          <p:cNvSpPr txBox="1"/>
          <p:nvPr/>
        </p:nvSpPr>
        <p:spPr>
          <a:xfrm>
            <a:off x="526333" y="5911743"/>
            <a:ext cx="1463040" cy="523220"/>
          </a:xfrm>
          <a:prstGeom prst="rect">
            <a:avLst/>
          </a:prstGeom>
          <a:noFill/>
        </p:spPr>
        <p:txBody>
          <a:bodyPr wrap="square" rtlCol="0">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利用者</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29" name="右矢印 28"/>
          <p:cNvSpPr/>
          <p:nvPr/>
        </p:nvSpPr>
        <p:spPr>
          <a:xfrm>
            <a:off x="2629465" y="4721099"/>
            <a:ext cx="4252644" cy="4318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10800000">
            <a:off x="2519590" y="5404941"/>
            <a:ext cx="4252643" cy="431899"/>
          </a:xfrm>
          <a:prstGeom prst="rightArrow">
            <a:avLst>
              <a:gd name="adj1" fmla="val 50000"/>
              <a:gd name="adj2" fmla="val 722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7154627" y="5869116"/>
            <a:ext cx="1463040" cy="523220"/>
          </a:xfrm>
          <a:prstGeom prst="rect">
            <a:avLst/>
          </a:prstGeom>
          <a:noFill/>
        </p:spPr>
        <p:txBody>
          <a:bodyPr wrap="square" rtlCol="0">
            <a:spAutoFit/>
          </a:bodyPr>
          <a:lstStyle/>
          <a:p>
            <a:pPr algn="ctr"/>
            <a:r>
              <a:rPr kumimoji="1" lang="ja-JP" altLang="en-US" sz="2800" b="1" dirty="0">
                <a:latin typeface="HG丸ｺﾞｼｯｸM-PRO" panose="020F0600000000000000" pitchFamily="50" charset="-128"/>
                <a:ea typeface="HG丸ｺﾞｼｯｸM-PRO" panose="020F0600000000000000" pitchFamily="50" charset="-128"/>
              </a:rPr>
              <a:t>お店</a:t>
            </a:r>
            <a:endParaRPr kumimoji="1" lang="en-US" altLang="ja-JP" sz="2800" b="1" dirty="0">
              <a:latin typeface="HG丸ｺﾞｼｯｸM-PRO" panose="020F0600000000000000" pitchFamily="50" charset="-128"/>
              <a:ea typeface="HG丸ｺﾞｼｯｸM-PRO" panose="020F0600000000000000" pitchFamily="50" charset="-128"/>
            </a:endParaRPr>
          </a:p>
        </p:txBody>
      </p:sp>
      <p:sp>
        <p:nvSpPr>
          <p:cNvPr id="32" name="角丸四角形 31"/>
          <p:cNvSpPr/>
          <p:nvPr/>
        </p:nvSpPr>
        <p:spPr>
          <a:xfrm>
            <a:off x="3499417" y="5479743"/>
            <a:ext cx="251274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②商品を渡す</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3" name="角丸四角形 32"/>
          <p:cNvSpPr/>
          <p:nvPr/>
        </p:nvSpPr>
        <p:spPr>
          <a:xfrm>
            <a:off x="3478080" y="4735792"/>
            <a:ext cx="2512741"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①</a:t>
            </a:r>
            <a:r>
              <a:rPr lang="ja-JP" altLang="en-US" sz="2400" b="1" dirty="0">
                <a:solidFill>
                  <a:schemeClr val="tx1"/>
                </a:solidFill>
                <a:latin typeface="HG丸ｺﾞｼｯｸM-PRO" panose="020F0600000000000000" pitchFamily="50" charset="-128"/>
                <a:ea typeface="HG丸ｺﾞｼｯｸM-PRO" panose="020F0600000000000000" pitchFamily="50" charset="-128"/>
              </a:rPr>
              <a:t>現金で支払い</a:t>
            </a:r>
            <a:endParaRPr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D0E4D84A-01D2-4F37-AF14-38B08912D2B4}" type="slidenum">
              <a:rPr kumimoji="1" lang="ja-JP" altLang="en-US" smtClean="0"/>
              <a:t>2</a:t>
            </a:fld>
            <a:endParaRPr kumimoji="1" lang="ja-JP" altLang="en-US" dirty="0"/>
          </a:p>
        </p:txBody>
      </p:sp>
      <p:pic>
        <p:nvPicPr>
          <p:cNvPr id="5" name="図形 4" descr="イラスト集-31"/>
          <p:cNvPicPr>
            <a:picLocks noChangeAspect="1"/>
          </p:cNvPicPr>
          <p:nvPr/>
        </p:nvPicPr>
        <p:blipFill>
          <a:blip r:embed="rId3"/>
          <a:stretch>
            <a:fillRect/>
          </a:stretch>
        </p:blipFill>
        <p:spPr>
          <a:xfrm>
            <a:off x="6882130" y="4180205"/>
            <a:ext cx="2115820" cy="1731645"/>
          </a:xfrm>
          <a:prstGeom prst="rect">
            <a:avLst/>
          </a:prstGeom>
        </p:spPr>
      </p:pic>
      <p:pic>
        <p:nvPicPr>
          <p:cNvPr id="6" name="図形 5" descr="イラスト集-01"/>
          <p:cNvPicPr>
            <a:picLocks noChangeAspect="1"/>
          </p:cNvPicPr>
          <p:nvPr/>
        </p:nvPicPr>
        <p:blipFill>
          <a:blip r:embed="rId4"/>
          <a:stretch>
            <a:fillRect/>
          </a:stretch>
        </p:blipFill>
        <p:spPr>
          <a:xfrm>
            <a:off x="3183255" y="1761490"/>
            <a:ext cx="2528570" cy="2418715"/>
          </a:xfrm>
          <a:prstGeom prst="rect">
            <a:avLst/>
          </a:prstGeom>
        </p:spPr>
      </p:pic>
      <p:pic>
        <p:nvPicPr>
          <p:cNvPr id="2" name="図形 1" descr="イラスト集-30"/>
          <p:cNvPicPr>
            <a:picLocks noChangeAspect="1"/>
          </p:cNvPicPr>
          <p:nvPr/>
        </p:nvPicPr>
        <p:blipFill>
          <a:blip r:embed="rId5"/>
          <a:stretch>
            <a:fillRect/>
          </a:stretch>
        </p:blipFill>
        <p:spPr>
          <a:xfrm>
            <a:off x="343535" y="3855720"/>
            <a:ext cx="2023110" cy="2106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30"/>
                                        </p:tgtEl>
                                        <p:attrNameLst>
                                          <p:attrName>style.visibility</p:attrName>
                                        </p:attrNameLst>
                                      </p:cBhvr>
                                      <p:to>
                                        <p:strVal val="visible"/>
                                      </p:to>
                                    </p:set>
                                    <p:animEffect transition="in" filter="fade">
                                      <p:cBhvr>
                                        <p:cTn id="10" dur="500"/>
                                        <p:tgtEl>
                                          <p:spTgt spid="133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20"/>
                                        </p:tgtEl>
                                        <p:attrNameLst>
                                          <p:attrName>style.visibility</p:attrName>
                                        </p:attrNameLst>
                                      </p:cBhvr>
                                      <p:to>
                                        <p:strVal val="visible"/>
                                      </p:to>
                                    </p:set>
                                    <p:animEffect transition="in" filter="fade">
                                      <p:cBhvr>
                                        <p:cTn id="18" dur="500"/>
                                        <p:tgtEl>
                                          <p:spTgt spid="133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right)">
                                      <p:cBhvr>
                                        <p:cTn id="38" dur="500"/>
                                        <p:tgtEl>
                                          <p:spTgt spid="3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320" grpId="0" animBg="1"/>
      <p:bldP spid="13330" grpId="0" animBg="1"/>
      <p:bldP spid="28" grpId="0"/>
      <p:bldP spid="29" grpId="0" animBg="1"/>
      <p:bldP spid="30" grpId="0" animBg="1"/>
      <p:bldP spid="31" grpId="0"/>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rot="10800000">
            <a:off x="2698799" y="5545799"/>
            <a:ext cx="3929185" cy="4318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6" name="上矢印 25"/>
          <p:cNvSpPr/>
          <p:nvPr/>
        </p:nvSpPr>
        <p:spPr>
          <a:xfrm rot="13303429">
            <a:off x="2514308" y="1268223"/>
            <a:ext cx="424849" cy="330539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 name="上矢印 2"/>
          <p:cNvSpPr/>
          <p:nvPr/>
        </p:nvSpPr>
        <p:spPr>
          <a:xfrm rot="2520000">
            <a:off x="2981549" y="1406804"/>
            <a:ext cx="424849" cy="336678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5" name="上矢印 14"/>
          <p:cNvSpPr/>
          <p:nvPr/>
        </p:nvSpPr>
        <p:spPr>
          <a:xfrm rot="19325104" flipH="1">
            <a:off x="5569996" y="1502315"/>
            <a:ext cx="413812" cy="320935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右矢印 9"/>
          <p:cNvSpPr/>
          <p:nvPr/>
        </p:nvSpPr>
        <p:spPr>
          <a:xfrm>
            <a:off x="2659977" y="4712116"/>
            <a:ext cx="3929185" cy="4318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4969276" y="368872"/>
            <a:ext cx="1463040" cy="523220"/>
          </a:xfrm>
          <a:prstGeom prst="rect">
            <a:avLst/>
          </a:prstGeom>
          <a:noFill/>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利用者</a:t>
            </a:r>
            <a:endParaRPr kumimoji="1" lang="ja-JP" altLang="en-US" sz="2800" b="1"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531096" y="5855317"/>
            <a:ext cx="3640973" cy="523220"/>
          </a:xfrm>
          <a:prstGeom prst="rect">
            <a:avLst/>
          </a:prstGeom>
          <a:noFill/>
        </p:spPr>
        <p:txBody>
          <a:bodyPr wrap="square" rtlCol="0">
            <a:spAutoFit/>
          </a:bodyPr>
          <a:lstStyle/>
          <a:p>
            <a:pPr algn="ctr"/>
            <a:r>
              <a:rPr kumimoji="1" lang="ja-JP" altLang="en-US" sz="2800" b="1" dirty="0">
                <a:latin typeface="ＭＳ Ｐゴシック" panose="020B0600070205080204" pitchFamily="50" charset="-128"/>
                <a:ea typeface="ＭＳ Ｐゴシック" panose="020B0600070205080204" pitchFamily="50" charset="-128"/>
              </a:rPr>
              <a:t>お店</a:t>
            </a:r>
            <a:endParaRPr kumimoji="1" lang="en-US" altLang="ja-JP" sz="2800" b="1" dirty="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5772893" y="5876944"/>
            <a:ext cx="3640973" cy="954107"/>
          </a:xfrm>
          <a:prstGeom prst="rect">
            <a:avLst/>
          </a:prstGeom>
          <a:noFill/>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クレジットカード</a:t>
            </a:r>
            <a:endParaRPr lang="en-US" altLang="ja-JP" sz="2800" b="1" dirty="0">
              <a:latin typeface="ＭＳ Ｐゴシック" panose="020B0600070205080204" pitchFamily="50" charset="-128"/>
              <a:ea typeface="ＭＳ Ｐゴシック" panose="020B0600070205080204" pitchFamily="50" charset="-128"/>
            </a:endParaRPr>
          </a:p>
          <a:p>
            <a:pPr algn="ctr"/>
            <a:r>
              <a:rPr lang="ja-JP" altLang="en-US" sz="2800" b="1" dirty="0">
                <a:latin typeface="ＭＳ Ｐゴシック" panose="020B0600070205080204" pitchFamily="50" charset="-128"/>
                <a:ea typeface="ＭＳ Ｐゴシック" panose="020B0600070205080204" pitchFamily="50" charset="-128"/>
              </a:rPr>
              <a:t>会社</a:t>
            </a:r>
            <a:endParaRPr kumimoji="1" lang="ja-JP" altLang="en-US" sz="2800" b="1"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1345896" y="1998904"/>
            <a:ext cx="2160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①カード</a:t>
            </a:r>
            <a:r>
              <a:rPr lang="ja-JP" altLang="en-US" sz="2400" b="1" dirty="0">
                <a:solidFill>
                  <a:schemeClr val="tx1"/>
                </a:solidFill>
                <a:latin typeface="ＭＳ Ｐゴシック" panose="020B0600070205080204" pitchFamily="50" charset="-128"/>
                <a:ea typeface="ＭＳ Ｐゴシック" panose="020B0600070205080204" pitchFamily="50" charset="-128"/>
              </a:rPr>
              <a:t>提示</a:t>
            </a:r>
            <a:endParaRPr lang="en-US" altLang="ja-JP"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角丸四角形 19"/>
          <p:cNvSpPr/>
          <p:nvPr/>
        </p:nvSpPr>
        <p:spPr>
          <a:xfrm>
            <a:off x="2312169" y="2948303"/>
            <a:ext cx="2160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Ｐゴシック" panose="020B0600070205080204" pitchFamily="50" charset="-128"/>
                <a:ea typeface="ＭＳ Ｐゴシック" panose="020B0600070205080204" pitchFamily="50" charset="-128"/>
              </a:rPr>
              <a:t>②商品を渡す</a:t>
            </a:r>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角丸四角形 21"/>
          <p:cNvSpPr/>
          <p:nvPr/>
        </p:nvSpPr>
        <p:spPr>
          <a:xfrm>
            <a:off x="2931188" y="4712116"/>
            <a:ext cx="3281622"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Ｐゴシック" panose="020B0600070205080204" pitchFamily="50" charset="-128"/>
                <a:ea typeface="ＭＳ Ｐゴシック" panose="020B0600070205080204" pitchFamily="50" charset="-128"/>
              </a:rPr>
              <a:t>③売上データの送信</a:t>
            </a:r>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角丸四角形 22"/>
          <p:cNvSpPr/>
          <p:nvPr/>
        </p:nvSpPr>
        <p:spPr>
          <a:xfrm>
            <a:off x="3288737" y="5464154"/>
            <a:ext cx="2664000" cy="79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Ｐゴシック" panose="020B0600070205080204" pitchFamily="50" charset="-128"/>
                <a:ea typeface="ＭＳ Ｐゴシック" panose="020B0600070205080204" pitchFamily="50" charset="-128"/>
              </a:rPr>
              <a:t>④売上代金の</a:t>
            </a:r>
            <a:endParaRPr lang="en-US" altLang="ja-JP" sz="2400"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2400" b="1" dirty="0">
                <a:solidFill>
                  <a:schemeClr val="tx1"/>
                </a:solidFill>
                <a:latin typeface="ＭＳ Ｐゴシック" panose="020B0600070205080204" pitchFamily="50" charset="-128"/>
                <a:ea typeface="ＭＳ Ｐゴシック" panose="020B0600070205080204" pitchFamily="50" charset="-128"/>
              </a:rPr>
              <a:t>立替え払い</a:t>
            </a:r>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上矢印 26"/>
          <p:cNvSpPr/>
          <p:nvPr/>
        </p:nvSpPr>
        <p:spPr>
          <a:xfrm rot="8538807">
            <a:off x="6000385" y="1313246"/>
            <a:ext cx="424849" cy="316166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5" name="角丸四角形 24"/>
          <p:cNvSpPr/>
          <p:nvPr/>
        </p:nvSpPr>
        <p:spPr>
          <a:xfrm>
            <a:off x="5414147" y="1998904"/>
            <a:ext cx="3038058"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Ｐゴシック" panose="020B0600070205080204" pitchFamily="50" charset="-128"/>
                <a:ea typeface="ＭＳ Ｐゴシック" panose="020B0600070205080204" pitchFamily="50" charset="-128"/>
              </a:rPr>
              <a:t>⑥利用代金の支払い</a:t>
            </a:r>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角丸四角形 23"/>
          <p:cNvSpPr/>
          <p:nvPr/>
        </p:nvSpPr>
        <p:spPr>
          <a:xfrm>
            <a:off x="4686810" y="2948303"/>
            <a:ext cx="2880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Ｐゴシック" panose="020B0600070205080204" pitchFamily="50" charset="-128"/>
                <a:ea typeface="ＭＳ Ｐゴシック" panose="020B0600070205080204" pitchFamily="50" charset="-128"/>
              </a:rPr>
              <a:t>⑤利用代金の請求</a:t>
            </a:r>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6" name="円/楕円 5"/>
          <p:cNvSpPr/>
          <p:nvPr/>
        </p:nvSpPr>
        <p:spPr>
          <a:xfrm>
            <a:off x="2904015" y="3522572"/>
            <a:ext cx="3327529" cy="94568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400" b="1" dirty="0">
                <a:solidFill>
                  <a:schemeClr val="bg1"/>
                </a:solidFill>
                <a:latin typeface="ＭＳ Ｐゴシック" panose="020B0600070205080204" pitchFamily="50" charset="-128"/>
                <a:ea typeface="ＭＳ Ｐゴシック" panose="020B0600070205080204" pitchFamily="50" charset="-128"/>
              </a:rPr>
              <a:t>三者間契約</a:t>
            </a:r>
          </a:p>
        </p:txBody>
      </p:sp>
      <p:sp>
        <p:nvSpPr>
          <p:cNvPr id="2" name="テキスト ボックス 1"/>
          <p:cNvSpPr txBox="1"/>
          <p:nvPr/>
        </p:nvSpPr>
        <p:spPr>
          <a:xfrm>
            <a:off x="614995" y="1034752"/>
            <a:ext cx="2921819" cy="923330"/>
          </a:xfrm>
          <a:prstGeom prst="rect">
            <a:avLst/>
          </a:prstGeom>
          <a:noFill/>
        </p:spPr>
        <p:txBody>
          <a:bodyPr wrap="square" rtlCol="0">
            <a:spAutoFit/>
          </a:bodyPr>
          <a:lstStyle/>
          <a:p>
            <a:r>
              <a:rPr lang="ja-JP" altLang="en-US" b="1" dirty="0">
                <a:latin typeface="ＭＳ Ｐゴシック" panose="020B0600070205080204" pitchFamily="50" charset="-128"/>
                <a:ea typeface="ＭＳ Ｐゴシック" panose="020B0600070205080204" pitchFamily="50" charset="-128"/>
              </a:rPr>
              <a:t>①</a:t>
            </a:r>
            <a:r>
              <a:rPr kumimoji="1" lang="ja-JP" altLang="en-US" b="1" dirty="0">
                <a:latin typeface="ＭＳ Ｐゴシック" panose="020B0600070205080204" pitchFamily="50" charset="-128"/>
                <a:ea typeface="ＭＳ Ｐゴシック" panose="020B0600070205080204" pitchFamily="50" charset="-128"/>
              </a:rPr>
              <a:t>の時は、</a:t>
            </a:r>
            <a:endParaRPr kumimoji="1"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まだお金を払っていない</a:t>
            </a:r>
            <a:endParaRPr kumimoji="1"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　　　　　</a:t>
            </a:r>
            <a:endParaRPr lang="en-US" altLang="ja-JP" b="1"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5767114" y="1052459"/>
            <a:ext cx="3040002" cy="923330"/>
          </a:xfrm>
          <a:prstGeom prst="rect">
            <a:avLst/>
          </a:prstGeom>
        </p:spPr>
        <p:txBody>
          <a:bodyPr wrap="square">
            <a:spAutoFit/>
          </a:bodyPr>
          <a:lstStyle/>
          <a:p>
            <a:r>
              <a:rPr lang="ja-JP" altLang="en-US" b="1" dirty="0">
                <a:latin typeface="ＭＳ Ｐゴシック" panose="020B0600070205080204" pitchFamily="50" charset="-128"/>
                <a:ea typeface="ＭＳ Ｐゴシック" panose="020B0600070205080204" pitchFamily="50" charset="-128"/>
              </a:rPr>
              <a:t>買い物の</a:t>
            </a:r>
            <a:r>
              <a:rPr lang="en-US" altLang="ja-JP" b="1" dirty="0">
                <a:latin typeface="ＭＳ Ｐゴシック" panose="020B0600070205080204" pitchFamily="50" charset="-128"/>
                <a:ea typeface="ＭＳ Ｐゴシック" panose="020B0600070205080204" pitchFamily="50" charset="-128"/>
              </a:rPr>
              <a:t>25</a:t>
            </a:r>
            <a:r>
              <a:rPr lang="ja-JP" altLang="en-US" b="1" dirty="0">
                <a:latin typeface="ＭＳ Ｐゴシック" panose="020B0600070205080204" pitchFamily="50" charset="-128"/>
                <a:ea typeface="ＭＳ Ｐゴシック" panose="020B0600070205080204" pitchFamily="50" charset="-128"/>
              </a:rPr>
              <a:t>～</a:t>
            </a:r>
            <a:r>
              <a:rPr lang="en-US" altLang="ja-JP" b="1" dirty="0">
                <a:latin typeface="ＭＳ Ｐゴシック" panose="020B0600070205080204" pitchFamily="50" charset="-128"/>
                <a:ea typeface="ＭＳ Ｐゴシック" panose="020B0600070205080204" pitchFamily="50" charset="-128"/>
              </a:rPr>
              <a:t>55</a:t>
            </a:r>
            <a:r>
              <a:rPr lang="ja-JP" altLang="en-US" b="1" dirty="0">
                <a:latin typeface="ＭＳ Ｐゴシック" panose="020B0600070205080204" pitchFamily="50" charset="-128"/>
                <a:ea typeface="ＭＳ Ｐゴシック" panose="020B0600070205080204" pitchFamily="50" charset="-128"/>
              </a:rPr>
              <a:t>日ほど後に</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支払い（後払い）</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a:t>
            </a:r>
            <a:endParaRPr lang="en-US" altLang="ja-JP" b="1"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20</a:t>
            </a:fld>
            <a:endParaRPr kumimoji="1" lang="ja-JP" altLang="en-US">
              <a:latin typeface="ＭＳ Ｐゴシック" panose="020B0600070205080204" pitchFamily="50" charset="-128"/>
              <a:ea typeface="ＭＳ Ｐゴシック" panose="020B0600070205080204" pitchFamily="50" charset="-128"/>
            </a:endParaRPr>
          </a:p>
        </p:txBody>
      </p:sp>
      <p:pic>
        <p:nvPicPr>
          <p:cNvPr id="9" name="図形 8" descr="イラスト集-31"/>
          <p:cNvPicPr>
            <a:picLocks noChangeAspect="1"/>
          </p:cNvPicPr>
          <p:nvPr/>
        </p:nvPicPr>
        <p:blipFill>
          <a:blip r:embed="rId3"/>
          <a:stretch>
            <a:fillRect/>
          </a:stretch>
        </p:blipFill>
        <p:spPr>
          <a:xfrm>
            <a:off x="304800" y="4228465"/>
            <a:ext cx="2141220" cy="1751965"/>
          </a:xfrm>
          <a:prstGeom prst="rect">
            <a:avLst/>
          </a:prstGeom>
        </p:spPr>
      </p:pic>
      <p:pic>
        <p:nvPicPr>
          <p:cNvPr id="11" name="図形 10" descr="イラスト集-32"/>
          <p:cNvPicPr>
            <a:picLocks noChangeAspect="1"/>
          </p:cNvPicPr>
          <p:nvPr/>
        </p:nvPicPr>
        <p:blipFill>
          <a:blip r:embed="rId4"/>
          <a:stretch>
            <a:fillRect/>
          </a:stretch>
        </p:blipFill>
        <p:spPr>
          <a:xfrm>
            <a:off x="7346950" y="3475355"/>
            <a:ext cx="1519555" cy="2502535"/>
          </a:xfrm>
          <a:prstGeom prst="rect">
            <a:avLst/>
          </a:prstGeom>
        </p:spPr>
      </p:pic>
      <p:pic>
        <p:nvPicPr>
          <p:cNvPr id="5" name="図形 4" descr="イラスト集-32" hidden="1"/>
          <p:cNvPicPr>
            <a:picLocks noChangeAspect="1"/>
          </p:cNvPicPr>
          <p:nvPr/>
        </p:nvPicPr>
        <p:blipFill>
          <a:blip r:embed="rId5"/>
          <a:stretch>
            <a:fillRect/>
          </a:stretch>
        </p:blipFill>
        <p:spPr>
          <a:xfrm>
            <a:off x="7346950" y="3475355"/>
            <a:ext cx="1519555" cy="2502535"/>
          </a:xfrm>
          <a:prstGeom prst="rect">
            <a:avLst/>
          </a:prstGeom>
        </p:spPr>
      </p:pic>
      <p:pic>
        <p:nvPicPr>
          <p:cNvPr id="13" name="図形 12" descr="イラスト集-30"/>
          <p:cNvPicPr>
            <a:picLocks noChangeAspect="1"/>
          </p:cNvPicPr>
          <p:nvPr/>
        </p:nvPicPr>
        <p:blipFill>
          <a:blip r:embed="rId6"/>
          <a:stretch>
            <a:fillRect/>
          </a:stretch>
        </p:blipFill>
        <p:spPr>
          <a:xfrm>
            <a:off x="3720465" y="100330"/>
            <a:ext cx="1562100" cy="1626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right)">
                                      <p:cBhvr>
                                        <p:cTn id="39" dur="500"/>
                                        <p:tgtEl>
                                          <p:spTgt spid="2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500"/>
                                        <p:tgtEl>
                                          <p:spTgt spid="2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3" grpId="0" animBg="1"/>
      <p:bldP spid="15" grpId="0" animBg="1"/>
      <p:bldP spid="10" grpId="0" animBg="1"/>
      <p:bldP spid="4" grpId="0" animBg="1"/>
      <p:bldP spid="20" grpId="0" animBg="1"/>
      <p:bldP spid="22" grpId="0" animBg="1"/>
      <p:bldP spid="23" grpId="0" animBg="1"/>
      <p:bldP spid="27" grpId="0" animBg="1"/>
      <p:bldP spid="25" grpId="0" animBg="1"/>
      <p:bldP spid="24" grpId="0" animBg="1"/>
      <p:bldP spid="6" grpId="0" animBg="1"/>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3"/>
          <p:cNvSpPr/>
          <p:nvPr/>
        </p:nvSpPr>
        <p:spPr>
          <a:xfrm>
            <a:off x="160133" y="1321809"/>
            <a:ext cx="8823734" cy="4185807"/>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6000" dirty="0">
                <a:solidFill>
                  <a:srgbClr val="FF0000"/>
                </a:solidFill>
                <a:latin typeface="ＭＳ Ｐゴシック" panose="020B0600070205080204" pitchFamily="50" charset="-128"/>
                <a:ea typeface="ＭＳ Ｐゴシック" panose="020B0600070205080204" pitchFamily="50" charset="-128"/>
              </a:rPr>
              <a:t>　中学生</a:t>
            </a:r>
            <a:r>
              <a:rPr lang="ja-JP" altLang="en-US" sz="6000" dirty="0">
                <a:solidFill>
                  <a:prstClr val="black"/>
                </a:solidFill>
                <a:latin typeface="ＭＳ Ｐゴシック" panose="020B0600070205080204" pitchFamily="50" charset="-128"/>
                <a:ea typeface="ＭＳ Ｐゴシック" panose="020B0600070205080204" pitchFamily="50" charset="-128"/>
              </a:rPr>
              <a:t>はなぜ</a:t>
            </a:r>
            <a:endParaRPr lang="en-US" altLang="ja-JP" sz="6000" dirty="0">
              <a:solidFill>
                <a:prstClr val="black"/>
              </a:solidFill>
              <a:latin typeface="ＭＳ Ｐゴシック" panose="020B0600070205080204" pitchFamily="50" charset="-128"/>
              <a:ea typeface="ＭＳ Ｐゴシック" panose="020B0600070205080204" pitchFamily="50" charset="-128"/>
            </a:endParaRPr>
          </a:p>
          <a:p>
            <a:pPr lvl="0"/>
            <a:r>
              <a:rPr lang="ja-JP" altLang="en-US" sz="6000" dirty="0">
                <a:solidFill>
                  <a:prstClr val="black"/>
                </a:solidFill>
                <a:latin typeface="ＭＳ Ｐゴシック" panose="020B0600070205080204" pitchFamily="50" charset="-128"/>
                <a:ea typeface="ＭＳ Ｐゴシック" panose="020B0600070205080204" pitchFamily="50" charset="-128"/>
              </a:rPr>
              <a:t>　クレジットカードを</a:t>
            </a:r>
            <a:endParaRPr lang="en-US" altLang="ja-JP" sz="6000" dirty="0">
              <a:solidFill>
                <a:prstClr val="black"/>
              </a:solidFill>
              <a:latin typeface="ＭＳ Ｐゴシック" panose="020B0600070205080204" pitchFamily="50" charset="-128"/>
              <a:ea typeface="ＭＳ Ｐゴシック" panose="020B0600070205080204" pitchFamily="50" charset="-128"/>
            </a:endParaRPr>
          </a:p>
          <a:p>
            <a:pPr lvl="0"/>
            <a:r>
              <a:rPr lang="ja-JP" altLang="en-US" sz="6000" dirty="0">
                <a:solidFill>
                  <a:srgbClr val="FF0000"/>
                </a:solidFill>
                <a:latin typeface="ＭＳ Ｐゴシック" panose="020B0600070205080204" pitchFamily="50" charset="-128"/>
                <a:ea typeface="ＭＳ Ｐゴシック" panose="020B0600070205080204" pitchFamily="50" charset="-128"/>
              </a:rPr>
              <a:t>　持つことができない</a:t>
            </a:r>
            <a:r>
              <a:rPr lang="ja-JP" altLang="en-US" sz="6000" dirty="0">
                <a:solidFill>
                  <a:schemeClr val="tx1"/>
                </a:solidFill>
                <a:latin typeface="ＭＳ Ｐゴシック" panose="020B0600070205080204" pitchFamily="50" charset="-128"/>
                <a:ea typeface="ＭＳ Ｐゴシック" panose="020B0600070205080204" pitchFamily="50" charset="-128"/>
              </a:rPr>
              <a:t>の？</a:t>
            </a:r>
            <a:endParaRPr lang="en-US" altLang="ja-JP" sz="60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21</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3"/>
          <p:cNvSpPr/>
          <p:nvPr/>
        </p:nvSpPr>
        <p:spPr>
          <a:xfrm>
            <a:off x="395078" y="573293"/>
            <a:ext cx="8353844" cy="1727597"/>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7200" dirty="0">
                <a:solidFill>
                  <a:prstClr val="black"/>
                </a:solidFill>
                <a:latin typeface="ＭＳ Ｐゴシック" panose="020B0600070205080204" pitchFamily="50" charset="-128"/>
                <a:ea typeface="ＭＳ Ｐゴシック" panose="020B0600070205080204" pitchFamily="50" charset="-128"/>
              </a:rPr>
              <a:t>クレジットカード</a:t>
            </a:r>
            <a:endParaRPr lang="en-US" altLang="ja-JP" sz="72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角丸四角形 5"/>
          <p:cNvSpPr/>
          <p:nvPr/>
        </p:nvSpPr>
        <p:spPr>
          <a:xfrm>
            <a:off x="110613" y="5054937"/>
            <a:ext cx="8922774" cy="1511969"/>
          </a:xfrm>
          <a:prstGeom prst="roundRect">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chemeClr val="tx1"/>
                </a:solidFill>
                <a:latin typeface="ＭＳ Ｐゴシック" panose="020B0600070205080204" pitchFamily="50" charset="-128"/>
                <a:ea typeface="ＭＳ Ｐゴシック" panose="020B0600070205080204" pitchFamily="50" charset="-128"/>
              </a:rPr>
              <a:t>＝ 一時的に</a:t>
            </a:r>
            <a:r>
              <a:rPr lang="ja-JP" altLang="en-US" sz="5400" dirty="0">
                <a:solidFill>
                  <a:srgbClr val="FF0000"/>
                </a:solidFill>
                <a:latin typeface="ＭＳ Ｐゴシック" panose="020B0600070205080204" pitchFamily="50" charset="-128"/>
                <a:ea typeface="ＭＳ Ｐゴシック" panose="020B0600070205080204" pitchFamily="50" charset="-128"/>
              </a:rPr>
              <a:t>借金</a:t>
            </a:r>
            <a:r>
              <a:rPr lang="ja-JP" altLang="en-US" sz="5400" dirty="0">
                <a:solidFill>
                  <a:schemeClr val="tx1"/>
                </a:solidFill>
                <a:latin typeface="ＭＳ Ｐゴシック" panose="020B0600070205080204" pitchFamily="50" charset="-128"/>
                <a:ea typeface="ＭＳ Ｐゴシック" panose="020B0600070205080204" pitchFamily="50" charset="-128"/>
              </a:rPr>
              <a:t>をしている</a:t>
            </a:r>
            <a:endParaRPr lang="en-US" altLang="ja-JP" sz="5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22</a:t>
            </a:fld>
            <a:endParaRPr kumimoji="1" lang="ja-JP" altLang="en-US">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10B008AB-AAEC-446B-AAF2-45FB38DAA7C8}"/>
              </a:ext>
            </a:extLst>
          </p:cNvPr>
          <p:cNvSpPr txBox="1"/>
          <p:nvPr/>
        </p:nvSpPr>
        <p:spPr>
          <a:xfrm>
            <a:off x="1201470" y="2548982"/>
            <a:ext cx="7158154" cy="2308324"/>
          </a:xfrm>
          <a:prstGeom prst="rect">
            <a:avLst/>
          </a:prstGeom>
          <a:noFill/>
        </p:spPr>
        <p:txBody>
          <a:bodyPr wrap="square" rtlCol="0">
            <a:spAutoFit/>
          </a:bodyPr>
          <a:lstStyle/>
          <a:p>
            <a:r>
              <a:rPr lang="ja-JP" altLang="en-US" sz="4800" dirty="0">
                <a:latin typeface="ＭＳ Ｐゴシック" panose="020B0600070205080204" pitchFamily="50" charset="-128"/>
                <a:ea typeface="ＭＳ Ｐゴシック" panose="020B0600070205080204" pitchFamily="50" charset="-128"/>
              </a:rPr>
              <a:t>利用者の</a:t>
            </a:r>
            <a:r>
              <a:rPr kumimoji="1" lang="ja-JP" altLang="en-US" sz="4800" dirty="0">
                <a:solidFill>
                  <a:srgbClr val="FF0000"/>
                </a:solidFill>
                <a:latin typeface="ＭＳ Ｐゴシック" panose="020B0600070205080204" pitchFamily="50" charset="-128"/>
                <a:ea typeface="ＭＳ Ｐゴシック" panose="020B0600070205080204" pitchFamily="50" charset="-128"/>
              </a:rPr>
              <a:t>信用</a:t>
            </a:r>
            <a:r>
              <a:rPr lang="ja-JP" altLang="en-US" sz="4800" dirty="0">
                <a:latin typeface="ＭＳ Ｐゴシック" panose="020B0600070205080204" pitchFamily="50" charset="-128"/>
                <a:ea typeface="ＭＳ Ｐゴシック" panose="020B0600070205080204" pitchFamily="50" charset="-128"/>
              </a:rPr>
              <a:t>に基づき、</a:t>
            </a:r>
            <a:endParaRPr kumimoji="1" lang="en-US" altLang="ja-JP" sz="4800" dirty="0">
              <a:latin typeface="ＭＳ Ｐゴシック" panose="020B0600070205080204" pitchFamily="50" charset="-128"/>
              <a:ea typeface="ＭＳ Ｐゴシック" panose="020B0600070205080204" pitchFamily="50" charset="-128"/>
            </a:endParaRPr>
          </a:p>
          <a:p>
            <a:r>
              <a:rPr kumimoji="1" lang="ja-JP" altLang="en-US" sz="4800" dirty="0">
                <a:latin typeface="ＭＳ Ｐゴシック" panose="020B0600070205080204" pitchFamily="50" charset="-128"/>
                <a:ea typeface="ＭＳ Ｐゴシック" panose="020B0600070205080204" pitchFamily="50" charset="-128"/>
              </a:rPr>
              <a:t>クレジット会社が代金を</a:t>
            </a:r>
            <a:endParaRPr kumimoji="1" lang="en-US" altLang="ja-JP" sz="4800" dirty="0">
              <a:latin typeface="ＭＳ Ｐゴシック" panose="020B0600070205080204" pitchFamily="50" charset="-128"/>
              <a:ea typeface="ＭＳ Ｐゴシック" panose="020B0600070205080204" pitchFamily="50" charset="-128"/>
            </a:endParaRPr>
          </a:p>
          <a:p>
            <a:r>
              <a:rPr kumimoji="1" lang="ja-JP" altLang="en-US" sz="4800" dirty="0">
                <a:latin typeface="ＭＳ Ｐゴシック" panose="020B0600070205080204" pitchFamily="50" charset="-128"/>
                <a:ea typeface="ＭＳ Ｐゴシック" panose="020B0600070205080204" pitchFamily="50" charset="-128"/>
              </a:rPr>
              <a:t>立て替える</a:t>
            </a:r>
            <a:r>
              <a:rPr kumimoji="1" lang="ja-JP" altLang="en-US" sz="4800" dirty="0">
                <a:solidFill>
                  <a:srgbClr val="FF0000"/>
                </a:solidFill>
                <a:latin typeface="ＭＳ Ｐゴシック" panose="020B0600070205080204" pitchFamily="50" charset="-128"/>
                <a:ea typeface="ＭＳ Ｐゴシック" panose="020B0600070205080204" pitchFamily="50" charset="-128"/>
              </a:rPr>
              <a:t>後払い</a:t>
            </a:r>
            <a:r>
              <a:rPr kumimoji="1" lang="ja-JP" altLang="en-US" sz="4800" dirty="0">
                <a:latin typeface="ＭＳ Ｐゴシック" panose="020B0600070205080204" pitchFamily="50" charset="-128"/>
                <a:ea typeface="ＭＳ Ｐゴシック" panose="020B0600070205080204" pitchFamily="50" charset="-128"/>
              </a:rPr>
              <a:t>システム</a:t>
            </a:r>
            <a:endParaRPr kumimoji="1" lang="en-US" altLang="ja-JP" sz="4800" dirty="0">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32237" y="684935"/>
            <a:ext cx="8879526" cy="217357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rgbClr val="FF0000"/>
                </a:solidFill>
                <a:latin typeface="ＭＳ Ｐゴシック" panose="020B0600070205080204" pitchFamily="50" charset="-128"/>
                <a:ea typeface="ＭＳ Ｐゴシック" panose="020B0600070205080204" pitchFamily="50" charset="-128"/>
              </a:rPr>
              <a:t>クレジットカード</a:t>
            </a:r>
            <a:r>
              <a:rPr lang="en-US" altLang="ja-JP" sz="4800" dirty="0">
                <a:solidFill>
                  <a:schemeClr val="tx1"/>
                </a:solidFill>
                <a:latin typeface="ＭＳ Ｐゴシック" panose="020B0600070205080204" pitchFamily="50" charset="-128"/>
                <a:ea typeface="ＭＳ Ｐゴシック" panose="020B0600070205080204" pitchFamily="50" charset="-128"/>
              </a:rPr>
              <a:t>(</a:t>
            </a:r>
            <a:r>
              <a:rPr lang="ja-JP" altLang="en-US" sz="4800" dirty="0">
                <a:solidFill>
                  <a:schemeClr val="tx1">
                    <a:lumMod val="95000"/>
                    <a:lumOff val="5000"/>
                  </a:schemeClr>
                </a:solidFill>
                <a:latin typeface="ＭＳ Ｐゴシック" panose="020B0600070205080204" pitchFamily="50" charset="-128"/>
                <a:ea typeface="ＭＳ Ｐゴシック" panose="020B0600070205080204" pitchFamily="50" charset="-128"/>
              </a:rPr>
              <a:t>三者間契約</a:t>
            </a:r>
            <a:r>
              <a:rPr lang="en-US" altLang="ja-JP" sz="4800" dirty="0">
                <a:solidFill>
                  <a:schemeClr val="tx1">
                    <a:lumMod val="95000"/>
                    <a:lumOff val="5000"/>
                  </a:schemeClr>
                </a:solidFill>
                <a:latin typeface="ＭＳ Ｐゴシック" panose="020B0600070205080204" pitchFamily="50" charset="-128"/>
                <a:ea typeface="ＭＳ Ｐゴシック" panose="020B0600070205080204" pitchFamily="50" charset="-128"/>
              </a:rPr>
              <a:t>)</a:t>
            </a:r>
          </a:p>
          <a:p>
            <a:r>
              <a:rPr lang="ja-JP" altLang="en-US" sz="4000" dirty="0">
                <a:solidFill>
                  <a:schemeClr val="tx1">
                    <a:lumMod val="95000"/>
                    <a:lumOff val="5000"/>
                  </a:schemeClr>
                </a:solidFill>
                <a:latin typeface="ＭＳ Ｐゴシック" panose="020B0600070205080204" pitchFamily="50" charset="-128"/>
                <a:ea typeface="ＭＳ Ｐゴシック" panose="020B0600070205080204" pitchFamily="50" charset="-128"/>
              </a:rPr>
              <a:t>　　と</a:t>
            </a:r>
            <a:r>
              <a:rPr lang="ja-JP" altLang="en-US" sz="4800" dirty="0">
                <a:solidFill>
                  <a:srgbClr val="FF0000"/>
                </a:solidFill>
                <a:latin typeface="ＭＳ Ｐゴシック" panose="020B0600070205080204" pitchFamily="50" charset="-128"/>
                <a:ea typeface="ＭＳ Ｐゴシック" panose="020B0600070205080204" pitchFamily="50" charset="-128"/>
              </a:rPr>
              <a:t>現金</a:t>
            </a:r>
            <a:r>
              <a:rPr lang="en-US" altLang="ja-JP" sz="4800" dirty="0">
                <a:solidFill>
                  <a:schemeClr val="tx1">
                    <a:lumMod val="95000"/>
                    <a:lumOff val="5000"/>
                  </a:schemeClr>
                </a:solidFill>
                <a:latin typeface="ＭＳ Ｐゴシック" panose="020B0600070205080204" pitchFamily="50" charset="-128"/>
                <a:ea typeface="ＭＳ Ｐゴシック" panose="020B0600070205080204" pitchFamily="50" charset="-128"/>
              </a:rPr>
              <a:t>(</a:t>
            </a:r>
            <a:r>
              <a:rPr lang="ja-JP" altLang="en-US" sz="4800" dirty="0">
                <a:solidFill>
                  <a:schemeClr val="tx1">
                    <a:lumMod val="95000"/>
                    <a:lumOff val="5000"/>
                  </a:schemeClr>
                </a:solidFill>
                <a:latin typeface="ＭＳ Ｐゴシック" panose="020B0600070205080204" pitchFamily="50" charset="-128"/>
                <a:ea typeface="ＭＳ Ｐゴシック" panose="020B0600070205080204" pitchFamily="50" charset="-128"/>
              </a:rPr>
              <a:t>二者間契約</a:t>
            </a:r>
            <a:r>
              <a:rPr lang="en-US" altLang="ja-JP" sz="4800" dirty="0">
                <a:solidFill>
                  <a:schemeClr val="tx1">
                    <a:lumMod val="95000"/>
                    <a:lumOff val="5000"/>
                  </a:schemeClr>
                </a:solidFill>
                <a:latin typeface="ＭＳ Ｐゴシック" panose="020B0600070205080204" pitchFamily="50" charset="-128"/>
                <a:ea typeface="ＭＳ Ｐゴシック" panose="020B0600070205080204" pitchFamily="50" charset="-128"/>
              </a:rPr>
              <a:t>)</a:t>
            </a:r>
            <a:endParaRPr lang="ja-JP" altLang="en-US" sz="48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87376" y="3984136"/>
            <a:ext cx="3295273" cy="1015663"/>
          </a:xfrm>
          <a:prstGeom prst="rect">
            <a:avLst/>
          </a:prstGeom>
          <a:solidFill>
            <a:srgbClr val="FF0066"/>
          </a:solidFill>
          <a:ln>
            <a:noFill/>
          </a:ln>
        </p:spPr>
        <p:txBody>
          <a:bodyPr wrap="square" rtlCol="0">
            <a:spAutoFit/>
          </a:bodyPr>
          <a:lstStyle/>
          <a:p>
            <a:pPr algn="ctr"/>
            <a:r>
              <a:rPr lang="ja-JP" altLang="en-US" sz="6000" b="1" dirty="0">
                <a:solidFill>
                  <a:schemeClr val="bg1"/>
                </a:solidFill>
                <a:latin typeface="ＭＳ Ｐゴシック" panose="020B0600070205080204" pitchFamily="50" charset="-128"/>
                <a:ea typeface="ＭＳ Ｐゴシック" panose="020B0600070205080204" pitchFamily="50" charset="-128"/>
              </a:rPr>
              <a:t>メリット</a:t>
            </a:r>
          </a:p>
        </p:txBody>
      </p:sp>
      <p:sp>
        <p:nvSpPr>
          <p:cNvPr id="11" name="テキスト ボックス 10"/>
          <p:cNvSpPr txBox="1"/>
          <p:nvPr/>
        </p:nvSpPr>
        <p:spPr>
          <a:xfrm>
            <a:off x="4553629" y="3994654"/>
            <a:ext cx="4140666" cy="1015663"/>
          </a:xfrm>
          <a:prstGeom prst="rect">
            <a:avLst/>
          </a:prstGeom>
          <a:solidFill>
            <a:srgbClr val="002060"/>
          </a:solidFill>
          <a:ln>
            <a:noFill/>
          </a:ln>
        </p:spPr>
        <p:txBody>
          <a:bodyPr wrap="square" rtlCol="0">
            <a:spAutoFit/>
          </a:bodyPr>
          <a:lstStyle/>
          <a:p>
            <a:pPr algn="ctr"/>
            <a:r>
              <a:rPr lang="ja-JP" altLang="en-US" sz="6000" b="1" dirty="0">
                <a:solidFill>
                  <a:schemeClr val="bg1"/>
                </a:solidFill>
                <a:latin typeface="ＭＳ Ｐゴシック" panose="020B0600070205080204" pitchFamily="50" charset="-128"/>
                <a:ea typeface="ＭＳ Ｐゴシック" panose="020B0600070205080204" pitchFamily="50" charset="-128"/>
              </a:rPr>
              <a:t>デメリット</a:t>
            </a:r>
          </a:p>
        </p:txBody>
      </p:sp>
      <p:sp>
        <p:nvSpPr>
          <p:cNvPr id="2" name="正方形/長方形 1"/>
          <p:cNvSpPr/>
          <p:nvPr/>
        </p:nvSpPr>
        <p:spPr>
          <a:xfrm>
            <a:off x="3739830" y="4225945"/>
            <a:ext cx="619080" cy="769441"/>
          </a:xfrm>
          <a:prstGeom prst="rect">
            <a:avLst/>
          </a:prstGeom>
        </p:spPr>
        <p:txBody>
          <a:bodyPr wrap="none">
            <a:spAutoFit/>
          </a:bodyPr>
          <a:lstStyle/>
          <a:p>
            <a:r>
              <a:rPr lang="ja-JP" altLang="en-US" sz="4400" b="1" dirty="0">
                <a:solidFill>
                  <a:schemeClr val="tx1">
                    <a:lumMod val="95000"/>
                    <a:lumOff val="5000"/>
                  </a:schemeClr>
                </a:solidFill>
                <a:latin typeface="ＭＳ Ｐゴシック" panose="020B0600070205080204" pitchFamily="50" charset="-128"/>
                <a:ea typeface="ＭＳ Ｐゴシック" panose="020B0600070205080204" pitchFamily="50" charset="-128"/>
              </a:rPr>
              <a:t>と</a:t>
            </a:r>
            <a:endParaRPr lang="ja-JP" altLang="en-US" sz="44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287376" y="2867792"/>
            <a:ext cx="3190297" cy="830997"/>
          </a:xfrm>
          <a:prstGeom prst="rect">
            <a:avLst/>
          </a:prstGeom>
        </p:spPr>
        <p:txBody>
          <a:bodyPr wrap="none">
            <a:spAutoFit/>
          </a:bodyPr>
          <a:lstStyle/>
          <a:p>
            <a:r>
              <a:rPr lang="ja-JP" altLang="en-US" sz="4800" dirty="0">
                <a:latin typeface="ＭＳ Ｐゴシック" panose="020B0600070205080204" pitchFamily="50" charset="-128"/>
                <a:ea typeface="ＭＳ Ｐゴシック" panose="020B0600070205080204" pitchFamily="50" charset="-128"/>
              </a:rPr>
              <a:t>それぞれの</a:t>
            </a:r>
          </a:p>
        </p:txBody>
      </p:sp>
      <p:sp>
        <p:nvSpPr>
          <p:cNvPr id="8" name="正方形/長方形 7"/>
          <p:cNvSpPr/>
          <p:nvPr/>
        </p:nvSpPr>
        <p:spPr>
          <a:xfrm>
            <a:off x="5373537" y="5449756"/>
            <a:ext cx="3467616" cy="830997"/>
          </a:xfrm>
          <a:prstGeom prst="rect">
            <a:avLst/>
          </a:prstGeom>
        </p:spPr>
        <p:txBody>
          <a:bodyPr wrap="none">
            <a:spAutoFit/>
          </a:bodyPr>
          <a:lstStyle/>
          <a:p>
            <a:r>
              <a:rPr lang="ja-JP" altLang="en-US" sz="4800" dirty="0">
                <a:latin typeface="ＭＳ Ｐゴシック" panose="020B0600070205080204" pitchFamily="50" charset="-128"/>
                <a:ea typeface="ＭＳ Ｐゴシック" panose="020B0600070205080204" pitchFamily="50" charset="-128"/>
              </a:rPr>
              <a:t>を考えよう！</a:t>
            </a:r>
          </a:p>
        </p:txBody>
      </p:sp>
      <p:sp>
        <p:nvSpPr>
          <p:cNvPr id="4" name="スライド番号プレースホルダー 3"/>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23</a:t>
            </a:fld>
            <a:endParaRPr kumimoji="1" lang="ja-JP" altLang="en-US">
              <a:latin typeface="ＭＳ Ｐゴシック" panose="020B0600070205080204" pitchFamily="50" charset="-128"/>
              <a:ea typeface="ＭＳ Ｐゴシック" panose="020B0600070205080204" pitchFamily="50"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738"/>
    </mc:Choice>
    <mc:Fallback xmlns="">
      <p:transition spd="slow" advTm="177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形 33" descr="イラスト集-35"/>
          <p:cNvPicPr>
            <a:picLocks noChangeAspect="1"/>
          </p:cNvPicPr>
          <p:nvPr/>
        </p:nvPicPr>
        <p:blipFill>
          <a:blip r:embed="rId3"/>
          <a:stretch>
            <a:fillRect/>
          </a:stretch>
        </p:blipFill>
        <p:spPr>
          <a:xfrm>
            <a:off x="4531995" y="3653790"/>
            <a:ext cx="3194050" cy="2379345"/>
          </a:xfrm>
          <a:prstGeom prst="rect">
            <a:avLst/>
          </a:prstGeom>
        </p:spPr>
      </p:pic>
      <p:pic>
        <p:nvPicPr>
          <p:cNvPr id="2" name="図形 1" descr="イラスト集-33"/>
          <p:cNvPicPr>
            <a:picLocks noChangeAspect="1"/>
          </p:cNvPicPr>
          <p:nvPr/>
        </p:nvPicPr>
        <p:blipFill>
          <a:blip r:embed="rId4"/>
          <a:stretch>
            <a:fillRect/>
          </a:stretch>
        </p:blipFill>
        <p:spPr>
          <a:xfrm>
            <a:off x="1330325" y="3653790"/>
            <a:ext cx="3310890" cy="2359660"/>
          </a:xfrm>
          <a:prstGeom prst="rect">
            <a:avLst/>
          </a:prstGeom>
        </p:spPr>
      </p:pic>
      <p:sp>
        <p:nvSpPr>
          <p:cNvPr id="3" name="スライド番号プレースホルダー 2"/>
          <p:cNvSpPr>
            <a:spLocks noGrp="1"/>
          </p:cNvSpPr>
          <p:nvPr>
            <p:ph type="sldNum" sz="quarter" idx="12"/>
          </p:nvPr>
        </p:nvSpPr>
        <p:spPr/>
        <p:txBody>
          <a:bodyPr/>
          <a:lstStyle/>
          <a:p>
            <a:fld id="{D0E4D84A-01D2-4F37-AF14-38B08912D2B4}" type="slidenum">
              <a:rPr lang="ja-JP" altLang="en-US" smtClean="0"/>
              <a:t>24</a:t>
            </a:fld>
            <a:endParaRPr lang="ja-JP" altLang="en-US" dirty="0"/>
          </a:p>
        </p:txBody>
      </p:sp>
      <p:grpSp>
        <p:nvGrpSpPr>
          <p:cNvPr id="31" name="グループ化 30"/>
          <p:cNvGrpSpPr/>
          <p:nvPr/>
        </p:nvGrpSpPr>
        <p:grpSpPr>
          <a:xfrm>
            <a:off x="231310" y="1469693"/>
            <a:ext cx="8964125" cy="4627338"/>
            <a:chOff x="223265" y="864000"/>
            <a:chExt cx="8964125" cy="4627338"/>
          </a:xfrm>
        </p:grpSpPr>
        <p:sp>
          <p:nvSpPr>
            <p:cNvPr id="5" name="テキスト ボックス 4"/>
            <p:cNvSpPr txBox="1"/>
            <p:nvPr/>
          </p:nvSpPr>
          <p:spPr>
            <a:xfrm>
              <a:off x="251520" y="864000"/>
              <a:ext cx="8640960" cy="523220"/>
            </a:xfrm>
            <a:prstGeom prst="rect">
              <a:avLst/>
            </a:prstGeom>
            <a:noFill/>
            <a:ln w="22225">
              <a:solidFill>
                <a:srgbClr val="00B050"/>
              </a:solidFill>
            </a:ln>
          </p:spPr>
          <p:txBody>
            <a:bodyPr wrap="square" rtlCol="0">
              <a:spAutoFit/>
            </a:bodyPr>
            <a:lstStyle/>
            <a:p>
              <a:pPr algn="ctr" defTabSz="914400"/>
              <a:r>
                <a:rPr lang="ja-JP" altLang="en-US" sz="2800" b="1" dirty="0">
                  <a:solidFill>
                    <a:srgbClr val="00B050"/>
                  </a:solidFill>
                  <a:latin typeface="ＭＳ Ｐゴシック" panose="020B0600070205080204" pitchFamily="50" charset="-128"/>
                  <a:ea typeface="ＭＳ Ｐゴシック" panose="020B0600070205080204" pitchFamily="50" charset="-128"/>
                  <a:cs typeface="Meiryo UI" panose="020B0604030504040204" pitchFamily="50" charset="-128"/>
                </a:rPr>
                <a:t>クレジットカードの仕様（例）</a:t>
              </a:r>
              <a:endParaRPr lang="en-US" altLang="ja-JP" sz="2800" b="1" dirty="0">
                <a:solidFill>
                  <a:srgbClr val="00B050"/>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6" name="テキスト ボックス 5"/>
            <p:cNvSpPr txBox="1"/>
            <p:nvPr/>
          </p:nvSpPr>
          <p:spPr>
            <a:xfrm>
              <a:off x="251520" y="1440000"/>
              <a:ext cx="8640960" cy="1080000"/>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ＭＳ Ｐゴシック" panose="020B0600070205080204" pitchFamily="50" charset="-128"/>
                  <a:ea typeface="ＭＳ Ｐゴシック" panose="020B0600070205080204" pitchFamily="50" charset="-128"/>
                  <a:cs typeface="Meiryo UI" panose="020B0604030504040204" pitchFamily="50" charset="-128"/>
                </a:rPr>
                <a:t>クレジットカードを手にしたら、</a:t>
              </a:r>
              <a:r>
                <a:rPr lang="ja-JP" altLang="en-US" sz="2400" b="1" dirty="0">
                  <a:solidFill>
                    <a:srgbClr val="FF0000"/>
                  </a:solidFill>
                  <a:latin typeface="ＭＳ Ｐゴシック" panose="020B0600070205080204" pitchFamily="50" charset="-128"/>
                  <a:ea typeface="ＭＳ Ｐゴシック" panose="020B0600070205080204" pitchFamily="50" charset="-128"/>
                  <a:cs typeface="Meiryo UI" panose="020B0604030504040204" pitchFamily="50" charset="-128"/>
                </a:rPr>
                <a:t>裏面にサインをする</a:t>
              </a:r>
              <a:r>
                <a:rPr lang="ja-JP" altLang="en-US" sz="2000" b="1" dirty="0">
                  <a:solidFill>
                    <a:prstClr val="black">
                      <a:lumMod val="65000"/>
                      <a:lumOff val="35000"/>
                    </a:prstClr>
                  </a:solidFill>
                  <a:latin typeface="ＭＳ Ｐゴシック" panose="020B0600070205080204" pitchFamily="50" charset="-128"/>
                  <a:ea typeface="ＭＳ Ｐゴシック" panose="020B0600070205080204" pitchFamily="50" charset="-128"/>
                  <a:cs typeface="Meiryo UI" panose="020B0604030504040204" pitchFamily="50" charset="-128"/>
                </a:rPr>
                <a:t>必要があります。</a:t>
              </a:r>
              <a:endParaRPr lang="en-US" altLang="ja-JP" sz="2000" b="1" dirty="0">
                <a:solidFill>
                  <a:prstClr val="black">
                    <a:lumMod val="65000"/>
                    <a:lumOff val="35000"/>
                  </a:prst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ＭＳ Ｐゴシック" panose="020B0600070205080204" pitchFamily="50" charset="-128"/>
                  <a:ea typeface="ＭＳ Ｐゴシック" panose="020B0600070205080204" pitchFamily="50" charset="-128"/>
                  <a:cs typeface="Meiryo UI" panose="020B0604030504040204" pitchFamily="50" charset="-128"/>
                </a:rPr>
                <a:t>サインはそのカードの利用者が誰であるかを示すとともに、カードを使用するときに必要なもので、裏面にサインをしていないカードは使用できません。</a:t>
              </a:r>
              <a:endParaRPr lang="en-US" altLang="ja-JP" sz="2000" b="1" dirty="0">
                <a:solidFill>
                  <a:prstClr val="black">
                    <a:lumMod val="65000"/>
                    <a:lumOff val="35000"/>
                  </a:prst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 name="テキスト ボックス 6"/>
            <p:cNvSpPr txBox="1"/>
            <p:nvPr/>
          </p:nvSpPr>
          <p:spPr>
            <a:xfrm>
              <a:off x="251920" y="3689080"/>
              <a:ext cx="1400850" cy="646331"/>
            </a:xfrm>
            <a:prstGeom prst="rect">
              <a:avLst/>
            </a:prstGeom>
            <a:noFill/>
          </p:spPr>
          <p:txBody>
            <a:bodyPr wrap="square" rtlCol="0">
              <a:spAutoFit/>
            </a:bodyPr>
            <a:lstStyle/>
            <a:p>
              <a:r>
                <a:rPr kumimoji="1" lang="ja-JP" altLang="en-US"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種類によって</a:t>
              </a:r>
              <a:r>
                <a:rPr lang="ja-JP" altLang="en-US"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埋め込まれていること</a:t>
              </a:r>
              <a:endParaRPr lang="en-US" altLang="ja-JP"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があります</a:t>
              </a:r>
              <a:endParaRPr kumimoji="1" lang="ja-JP" altLang="en-US"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51920" y="3449593"/>
              <a:ext cx="1244599" cy="307777"/>
            </a:xfrm>
            <a:prstGeom prst="rect">
              <a:avLst/>
            </a:prstGeom>
            <a:noFill/>
          </p:spPr>
          <p:txBody>
            <a:bodyPr wrap="square" rtlCol="0">
              <a:spAutoFit/>
            </a:bodyPr>
            <a:lstStyle/>
            <a:p>
              <a:r>
                <a:rPr kumimoji="1" lang="en-US" altLang="ja-JP"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IC</a:t>
              </a:r>
              <a:r>
                <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チップ</a:t>
              </a:r>
            </a:p>
          </p:txBody>
        </p:sp>
        <p:sp>
          <p:nvSpPr>
            <p:cNvPr id="10" name="テキスト ボックス 9"/>
            <p:cNvSpPr txBox="1"/>
            <p:nvPr/>
          </p:nvSpPr>
          <p:spPr>
            <a:xfrm>
              <a:off x="223265" y="4381581"/>
              <a:ext cx="1400850" cy="492443"/>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カード有効期限</a:t>
              </a:r>
              <a:endParaRPr kumimoji="1" lang="en-US" altLang="ja-JP"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月</a:t>
              </a:r>
              <a:r>
                <a:rPr lang="en-US" altLang="ja-JP"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年（下</a:t>
              </a:r>
              <a:r>
                <a:rPr lang="en-US" altLang="ja-JP"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2</a:t>
              </a:r>
              <a:r>
                <a:rPr lang="ja-JP" altLang="en-US"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ケタ）</a:t>
              </a:r>
              <a:endParaRPr kumimoji="1" lang="ja-JP" altLang="en-US" sz="1200" b="1"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1706995" y="5171736"/>
              <a:ext cx="1524649"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カード会員の氏名</a:t>
              </a:r>
            </a:p>
          </p:txBody>
        </p:sp>
        <p:sp>
          <p:nvSpPr>
            <p:cNvPr id="12" name="テキスト ボックス 11"/>
            <p:cNvSpPr txBox="1"/>
            <p:nvPr/>
          </p:nvSpPr>
          <p:spPr>
            <a:xfrm>
              <a:off x="3206010" y="5183561"/>
              <a:ext cx="1364149"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ブランドマーク</a:t>
              </a:r>
            </a:p>
          </p:txBody>
        </p:sp>
        <p:sp>
          <p:nvSpPr>
            <p:cNvPr id="13" name="テキスト ボックス 12"/>
            <p:cNvSpPr txBox="1"/>
            <p:nvPr/>
          </p:nvSpPr>
          <p:spPr>
            <a:xfrm>
              <a:off x="2611952" y="2938559"/>
              <a:ext cx="1084656"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カード番号</a:t>
              </a:r>
            </a:p>
          </p:txBody>
        </p:sp>
        <p:sp>
          <p:nvSpPr>
            <p:cNvPr id="14" name="テキスト ボックス 13"/>
            <p:cNvSpPr txBox="1"/>
            <p:nvPr/>
          </p:nvSpPr>
          <p:spPr>
            <a:xfrm>
              <a:off x="4743135" y="5183561"/>
              <a:ext cx="2006341"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カード会社の連絡先</a:t>
              </a:r>
            </a:p>
          </p:txBody>
        </p:sp>
        <p:sp>
          <p:nvSpPr>
            <p:cNvPr id="15" name="テキスト ボックス 14"/>
            <p:cNvSpPr txBox="1"/>
            <p:nvPr/>
          </p:nvSpPr>
          <p:spPr>
            <a:xfrm>
              <a:off x="7611306" y="4566625"/>
              <a:ext cx="918594"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注意事項</a:t>
              </a:r>
            </a:p>
          </p:txBody>
        </p:sp>
        <p:sp>
          <p:nvSpPr>
            <p:cNvPr id="16" name="テキスト ボックス 15"/>
            <p:cNvSpPr txBox="1"/>
            <p:nvPr/>
          </p:nvSpPr>
          <p:spPr>
            <a:xfrm>
              <a:off x="7662741" y="3469233"/>
              <a:ext cx="1524649"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セキュリティコード</a:t>
              </a:r>
            </a:p>
          </p:txBody>
        </p:sp>
        <p:sp>
          <p:nvSpPr>
            <p:cNvPr id="17" name="テキスト ボックス 16"/>
            <p:cNvSpPr txBox="1"/>
            <p:nvPr/>
          </p:nvSpPr>
          <p:spPr>
            <a:xfrm>
              <a:off x="6196460" y="2895865"/>
              <a:ext cx="1376745" cy="307777"/>
            </a:xfrm>
            <a:prstGeom prst="rect">
              <a:avLst/>
            </a:prstGeom>
            <a:noFill/>
          </p:spPr>
          <p:txBody>
            <a:bodyPr wrap="square" rtlCol="0">
              <a:spAutoFit/>
            </a:bodyPr>
            <a:lstStyle/>
            <a:p>
              <a:r>
                <a:rPr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磁気ストライプ</a:t>
              </a:r>
              <a:endPar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5269607" y="2927615"/>
              <a:ext cx="790297"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rPr>
                <a:t>署名欄</a:t>
              </a:r>
            </a:p>
          </p:txBody>
        </p:sp>
        <p:cxnSp>
          <p:nvCxnSpPr>
            <p:cNvPr id="19" name="直線コネクタ 18"/>
            <p:cNvCxnSpPr>
              <a:stCxn id="18" idx="2"/>
            </p:cNvCxnSpPr>
            <p:nvPr/>
          </p:nvCxnSpPr>
          <p:spPr>
            <a:xfrm flipH="1">
              <a:off x="5664859" y="3235392"/>
              <a:ext cx="0" cy="75600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a:stCxn id="17" idx="2"/>
            </p:cNvCxnSpPr>
            <p:nvPr/>
          </p:nvCxnSpPr>
          <p:spPr>
            <a:xfrm>
              <a:off x="6884833" y="3203642"/>
              <a:ext cx="0" cy="39600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楕円 20"/>
            <p:cNvSpPr/>
            <p:nvPr/>
          </p:nvSpPr>
          <p:spPr>
            <a:xfrm>
              <a:off x="6918335" y="3960189"/>
              <a:ext cx="325128" cy="212651"/>
            </a:xfrm>
            <a:prstGeom prst="ellipse">
              <a:avLst/>
            </a:prstGeom>
            <a:noFill/>
            <a:ln w="254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2" name="直線コネクタ 21"/>
            <p:cNvCxnSpPr>
              <a:stCxn id="15" idx="1"/>
            </p:cNvCxnSpPr>
            <p:nvPr/>
          </p:nvCxnSpPr>
          <p:spPr>
            <a:xfrm flipH="1" flipV="1">
              <a:off x="7165914" y="4720513"/>
              <a:ext cx="445392" cy="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579955" y="5026122"/>
              <a:ext cx="4445" cy="17018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888315" y="4857847"/>
              <a:ext cx="0" cy="30226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2540845" y="4960082"/>
              <a:ext cx="5080" cy="24511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flipH="1" flipV="1">
              <a:off x="1496506" y="4117390"/>
              <a:ext cx="489931" cy="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flipH="1">
              <a:off x="1541990" y="4627977"/>
              <a:ext cx="1014095" cy="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flipH="1">
              <a:off x="3084405" y="3246217"/>
              <a:ext cx="7620" cy="1020445"/>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flipH="1">
              <a:off x="7243655" y="3629122"/>
              <a:ext cx="419100" cy="363855"/>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0" name="角丸四角形 3"/>
          <p:cNvSpPr/>
          <p:nvPr/>
        </p:nvSpPr>
        <p:spPr>
          <a:xfrm>
            <a:off x="160133" y="209048"/>
            <a:ext cx="8823734" cy="1053832"/>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4400" dirty="0">
                <a:solidFill>
                  <a:prstClr val="black"/>
                </a:solidFill>
                <a:latin typeface="ＭＳ Ｐゴシック" panose="020B0600070205080204" pitchFamily="50" charset="-128"/>
                <a:ea typeface="ＭＳ Ｐゴシック" panose="020B0600070205080204" pitchFamily="50" charset="-128"/>
              </a:rPr>
              <a:t>クレジットカードに何が書いてある？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5"/>
          <p:cNvSpPr/>
          <p:nvPr/>
        </p:nvSpPr>
        <p:spPr>
          <a:xfrm>
            <a:off x="372110" y="2434176"/>
            <a:ext cx="8079485" cy="2914201"/>
          </a:xfrm>
          <a:prstGeom prst="roundRect">
            <a:avLst/>
          </a:prstGeom>
          <a:gradFill>
            <a:gsLst>
              <a:gs pos="0">
                <a:srgbClr val="FF9999"/>
              </a:gs>
              <a:gs pos="78000">
                <a:srgbClr val="FFD9D9"/>
              </a:gs>
            </a:gsLst>
          </a:gradFill>
        </p:spPr>
        <p:style>
          <a:lnRef idx="1">
            <a:schemeClr val="accent2"/>
          </a:lnRef>
          <a:fillRef idx="2">
            <a:schemeClr val="accent2"/>
          </a:fillRef>
          <a:effectRef idx="1">
            <a:schemeClr val="accent2"/>
          </a:effectRef>
          <a:fontRef idx="minor">
            <a:schemeClr val="dk1"/>
          </a:fontRef>
        </p:style>
        <p:txBody>
          <a:bodyPr rtlCol="0" anchor="ctr"/>
          <a:lstStyle/>
          <a:p>
            <a:r>
              <a:rPr lang="ja-JP" altLang="en-US" sz="6000" dirty="0">
                <a:solidFill>
                  <a:schemeClr val="tx1"/>
                </a:solidFill>
                <a:latin typeface="ＭＳ Ｐゴシック" panose="020B0600070205080204" pitchFamily="50" charset="-128"/>
                <a:ea typeface="ＭＳ Ｐゴシック" panose="020B0600070205080204" pitchFamily="50" charset="-128"/>
              </a:rPr>
              <a:t>成年年齢が</a:t>
            </a:r>
            <a:endParaRPr lang="en-US" altLang="ja-JP" sz="6000" dirty="0">
              <a:solidFill>
                <a:schemeClr val="tx1"/>
              </a:solidFill>
              <a:latin typeface="ＭＳ Ｐゴシック" panose="020B0600070205080204" pitchFamily="50" charset="-128"/>
              <a:ea typeface="ＭＳ Ｐゴシック" panose="020B0600070205080204" pitchFamily="50" charset="-128"/>
            </a:endParaRPr>
          </a:p>
          <a:p>
            <a:r>
              <a:rPr lang="ja-JP" altLang="en-US" sz="6000" dirty="0">
                <a:solidFill>
                  <a:schemeClr val="tx1"/>
                </a:solidFill>
                <a:latin typeface="ＭＳ Ｐゴシック" panose="020B0600070205080204" pitchFamily="50" charset="-128"/>
                <a:ea typeface="ＭＳ Ｐゴシック" panose="020B0600070205080204" pitchFamily="50" charset="-128"/>
              </a:rPr>
              <a:t>２０歳から１８歳に</a:t>
            </a:r>
            <a:endParaRPr lang="en-US" altLang="ja-JP" sz="60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512424" y="681690"/>
            <a:ext cx="6110968" cy="1015663"/>
          </a:xfrm>
          <a:prstGeom prst="rect">
            <a:avLst/>
          </a:prstGeom>
        </p:spPr>
        <p:txBody>
          <a:bodyPr wrap="none">
            <a:spAutoFit/>
          </a:bodyPr>
          <a:lstStyle/>
          <a:p>
            <a:r>
              <a:rPr lang="ja-JP" altLang="en-US" sz="6000" dirty="0">
                <a:latin typeface="ＭＳ Ｐゴシック" panose="020B0600070205080204" pitchFamily="50" charset="-128"/>
                <a:ea typeface="ＭＳ Ｐゴシック" panose="020B0600070205080204" pitchFamily="50" charset="-128"/>
              </a:rPr>
              <a:t>２０２２年</a:t>
            </a:r>
            <a:r>
              <a:rPr lang="en-US" altLang="ja-JP" sz="6000" dirty="0">
                <a:latin typeface="ＭＳ Ｐゴシック" panose="020B0600070205080204" pitchFamily="50" charset="-128"/>
                <a:ea typeface="ＭＳ Ｐゴシック" panose="020B0600070205080204" pitchFamily="50" charset="-128"/>
              </a:rPr>
              <a:t>4</a:t>
            </a:r>
            <a:r>
              <a:rPr lang="ja-JP" altLang="en-US" sz="6000" dirty="0">
                <a:latin typeface="ＭＳ Ｐゴシック" panose="020B0600070205080204" pitchFamily="50" charset="-128"/>
                <a:ea typeface="ＭＳ Ｐゴシック" panose="020B0600070205080204" pitchFamily="50" charset="-128"/>
              </a:rPr>
              <a:t>月から、</a:t>
            </a:r>
            <a:endParaRPr lang="en-US" altLang="ja-JP" sz="6000" dirty="0">
              <a:latin typeface="ＭＳ Ｐゴシック" panose="020B0600070205080204" pitchFamily="50" charset="-128"/>
              <a:ea typeface="ＭＳ Ｐゴシック" panose="020B0600070205080204" pitchFamily="50" charset="-128"/>
            </a:endParaRPr>
          </a:p>
        </p:txBody>
      </p:sp>
      <p:sp>
        <p:nvSpPr>
          <p:cNvPr id="7" name="スライド番号プレースホルダー 6"/>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25</a:t>
            </a:fld>
            <a:endParaRPr kumimoji="1" lang="ja-JP" altLang="en-US">
              <a:latin typeface="ＭＳ Ｐゴシック" panose="020B0600070205080204" pitchFamily="50" charset="-128"/>
              <a:ea typeface="ＭＳ Ｐゴシック" panose="020B0600070205080204" pitchFamily="50" charset="-128"/>
            </a:endParaRPr>
          </a:p>
        </p:txBody>
      </p:sp>
      <p:pic>
        <p:nvPicPr>
          <p:cNvPr id="8" name="図形 7" descr="イラスト集-34"/>
          <p:cNvPicPr>
            <a:picLocks noChangeAspect="1"/>
          </p:cNvPicPr>
          <p:nvPr/>
        </p:nvPicPr>
        <p:blipFill>
          <a:blip r:embed="rId3"/>
          <a:stretch>
            <a:fillRect/>
          </a:stretch>
        </p:blipFill>
        <p:spPr>
          <a:xfrm>
            <a:off x="6465067" y="2731141"/>
            <a:ext cx="2531110" cy="3676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869301" y="6034344"/>
            <a:ext cx="3024554" cy="646331"/>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南日本新聞</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平成</a:t>
            </a:r>
            <a:r>
              <a:rPr lang="en-US" altLang="ja-JP" dirty="0">
                <a:latin typeface="ＭＳ Ｐゴシック" panose="020B0600070205080204" pitchFamily="50" charset="-128"/>
                <a:ea typeface="ＭＳ Ｐゴシック" panose="020B0600070205080204" pitchFamily="50" charset="-128"/>
              </a:rPr>
              <a:t>30</a:t>
            </a:r>
            <a:r>
              <a:rPr lang="ja-JP" altLang="en-US"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月</a:t>
            </a:r>
            <a:r>
              <a:rPr lang="en-US" altLang="ja-JP" dirty="0">
                <a:latin typeface="ＭＳ Ｐゴシック" panose="020B0600070205080204" pitchFamily="50" charset="-128"/>
                <a:ea typeface="ＭＳ Ｐゴシック" panose="020B0600070205080204" pitchFamily="50" charset="-128"/>
              </a:rPr>
              <a:t>14</a:t>
            </a:r>
            <a:r>
              <a:rPr lang="ja-JP" altLang="en-US" dirty="0">
                <a:latin typeface="ＭＳ Ｐゴシック" panose="020B0600070205080204" pitchFamily="50" charset="-128"/>
                <a:ea typeface="ＭＳ Ｐゴシック" panose="020B0600070205080204" pitchFamily="50" charset="-128"/>
              </a:rPr>
              <a:t>日</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900" y="329852"/>
            <a:ext cx="4709508" cy="652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5279652" y="329852"/>
            <a:ext cx="1589649" cy="41155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26</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3"/>
          <p:cNvSpPr/>
          <p:nvPr/>
        </p:nvSpPr>
        <p:spPr>
          <a:xfrm>
            <a:off x="443131" y="1165122"/>
            <a:ext cx="8489853" cy="4527756"/>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7200" dirty="0">
                <a:solidFill>
                  <a:srgbClr val="FF0000"/>
                </a:solidFill>
                <a:latin typeface="ＭＳ Ｐゴシック" panose="020B0600070205080204" pitchFamily="50" charset="-128"/>
                <a:ea typeface="ＭＳ Ｐゴシック" panose="020B0600070205080204" pitchFamily="50" charset="-128"/>
              </a:rPr>
              <a:t>成年年齢</a:t>
            </a:r>
            <a:r>
              <a:rPr lang="ja-JP" altLang="en-US" sz="6000" dirty="0">
                <a:solidFill>
                  <a:prstClr val="black"/>
                </a:solidFill>
                <a:latin typeface="ＭＳ Ｐゴシック" panose="020B0600070205080204" pitchFamily="50" charset="-128"/>
                <a:ea typeface="ＭＳ Ｐゴシック" panose="020B0600070205080204" pitchFamily="50" charset="-128"/>
              </a:rPr>
              <a:t>になった</a:t>
            </a:r>
            <a:endParaRPr lang="en-US" altLang="ja-JP" sz="6000" dirty="0">
              <a:solidFill>
                <a:prstClr val="black"/>
              </a:solidFill>
              <a:latin typeface="ＭＳ Ｐゴシック" panose="020B0600070205080204" pitchFamily="50" charset="-128"/>
              <a:ea typeface="ＭＳ Ｐゴシック" panose="020B0600070205080204" pitchFamily="50" charset="-128"/>
            </a:endParaRPr>
          </a:p>
          <a:p>
            <a:pPr lvl="0" algn="ctr"/>
            <a:r>
              <a:rPr lang="ja-JP" altLang="en-US" sz="7200" dirty="0">
                <a:solidFill>
                  <a:srgbClr val="FF0000"/>
                </a:solidFill>
                <a:latin typeface="ＭＳ Ｐゴシック" panose="020B0600070205080204" pitchFamily="50" charset="-128"/>
                <a:ea typeface="ＭＳ Ｐゴシック" panose="020B0600070205080204" pitchFamily="50" charset="-128"/>
              </a:rPr>
              <a:t>直後</a:t>
            </a:r>
            <a:r>
              <a:rPr lang="ja-JP" altLang="en-US" sz="6000" dirty="0">
                <a:solidFill>
                  <a:prstClr val="black"/>
                </a:solidFill>
                <a:latin typeface="ＭＳ Ｐゴシック" panose="020B0600070205080204" pitchFamily="50" charset="-128"/>
                <a:ea typeface="ＭＳ Ｐゴシック" panose="020B0600070205080204" pitchFamily="50" charset="-128"/>
              </a:rPr>
              <a:t>が狙われやすい！</a:t>
            </a:r>
            <a:endParaRPr lang="en-US" altLang="ja-JP" sz="6000" dirty="0">
              <a:solidFill>
                <a:prstClr val="black"/>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27</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404B648-8AC6-F643-C7EE-FBD9E6632DB7}"/>
              </a:ext>
            </a:extLst>
          </p:cNvPr>
          <p:cNvSpPr>
            <a:spLocks noGrp="1"/>
          </p:cNvSpPr>
          <p:nvPr>
            <p:ph idx="1"/>
          </p:nvPr>
        </p:nvSpPr>
        <p:spPr>
          <a:xfrm>
            <a:off x="457200" y="1936376"/>
            <a:ext cx="8229600" cy="4338216"/>
          </a:xfrm>
        </p:spPr>
        <p:txBody>
          <a:bodyPr>
            <a:noAutofit/>
          </a:bodyPr>
          <a:lstStyle/>
          <a:p>
            <a:pPr marL="0" indent="0">
              <a:spcBef>
                <a:spcPts val="600"/>
              </a:spcBef>
              <a:buNone/>
            </a:pPr>
            <a:r>
              <a:rPr lang="en-US" altLang="ja-JP" sz="3500" b="0" i="0" dirty="0">
                <a:solidFill>
                  <a:srgbClr val="5E3824"/>
                </a:solidFill>
                <a:effectLst/>
                <a:latin typeface="+mj-ea"/>
                <a:ea typeface="+mj-ea"/>
              </a:rPr>
              <a:t>【</a:t>
            </a:r>
            <a:r>
              <a:rPr lang="ja-JP" altLang="en-US" sz="3500" b="0" i="0" dirty="0">
                <a:solidFill>
                  <a:srgbClr val="5E3824"/>
                </a:solidFill>
                <a:effectLst/>
                <a:latin typeface="+mj-ea"/>
                <a:ea typeface="+mj-ea"/>
              </a:rPr>
              <a:t>法律では</a:t>
            </a:r>
            <a:r>
              <a:rPr lang="en-US" altLang="ja-JP" sz="3500" b="0" i="0" dirty="0">
                <a:solidFill>
                  <a:srgbClr val="5E3824"/>
                </a:solidFill>
                <a:effectLst/>
                <a:latin typeface="+mj-ea"/>
                <a:ea typeface="+mj-ea"/>
              </a:rPr>
              <a:t>】 </a:t>
            </a:r>
            <a:r>
              <a:rPr lang="ja-JP" altLang="en-US" sz="3500" b="0" i="0" dirty="0">
                <a:solidFill>
                  <a:srgbClr val="5E3824"/>
                </a:solidFill>
                <a:effectLst/>
                <a:latin typeface="+mj-ea"/>
                <a:ea typeface="+mj-ea"/>
              </a:rPr>
              <a:t>満</a:t>
            </a:r>
            <a:r>
              <a:rPr lang="en-US" altLang="ja-JP" sz="3500" b="0" i="0" dirty="0">
                <a:solidFill>
                  <a:srgbClr val="5E3824"/>
                </a:solidFill>
                <a:effectLst/>
                <a:latin typeface="+mj-ea"/>
                <a:ea typeface="+mj-ea"/>
              </a:rPr>
              <a:t>18</a:t>
            </a:r>
            <a:r>
              <a:rPr lang="ja-JP" altLang="en-US" sz="3500" b="0" i="0" dirty="0">
                <a:solidFill>
                  <a:srgbClr val="5E3824"/>
                </a:solidFill>
                <a:effectLst/>
                <a:latin typeface="+mj-ea"/>
                <a:ea typeface="+mj-ea"/>
              </a:rPr>
              <a:t>歳を成人とする。</a:t>
            </a:r>
            <a:endParaRPr lang="en-US" altLang="ja-JP" sz="3500" b="0" i="0" dirty="0">
              <a:solidFill>
                <a:srgbClr val="5E3824"/>
              </a:solidFill>
              <a:effectLst/>
              <a:latin typeface="+mj-ea"/>
              <a:ea typeface="+mj-ea"/>
            </a:endParaRPr>
          </a:p>
          <a:p>
            <a:pPr marL="0" indent="0">
              <a:buNone/>
            </a:pPr>
            <a:r>
              <a:rPr lang="ja-JP" altLang="en-US" sz="3500" dirty="0">
                <a:solidFill>
                  <a:srgbClr val="5E3824"/>
                </a:solidFill>
                <a:latin typeface="+mj-ea"/>
                <a:ea typeface="+mj-ea"/>
              </a:rPr>
              <a:t>　　　　　　　　→ </a:t>
            </a:r>
            <a:r>
              <a:rPr lang="en-US" altLang="ja-JP" sz="3500" b="0" i="0" dirty="0">
                <a:solidFill>
                  <a:srgbClr val="5E3824"/>
                </a:solidFill>
                <a:effectLst/>
                <a:latin typeface="+mj-ea"/>
                <a:ea typeface="+mj-ea"/>
              </a:rPr>
              <a:t>17</a:t>
            </a:r>
            <a:r>
              <a:rPr lang="ja-JP" altLang="en-US" sz="3500" b="0" i="0" dirty="0">
                <a:solidFill>
                  <a:srgbClr val="5E3824"/>
                </a:solidFill>
                <a:effectLst/>
                <a:latin typeface="+mj-ea"/>
                <a:ea typeface="+mj-ea"/>
              </a:rPr>
              <a:t>歳までは「未成年者」</a:t>
            </a:r>
            <a:endParaRPr lang="en-US" altLang="ja-JP" sz="3500" b="0" i="0" dirty="0">
              <a:solidFill>
                <a:srgbClr val="5E3824"/>
              </a:solidFill>
              <a:effectLst/>
              <a:latin typeface="+mj-ea"/>
              <a:ea typeface="+mj-ea"/>
            </a:endParaRPr>
          </a:p>
          <a:p>
            <a:pPr marL="0" indent="0">
              <a:spcBef>
                <a:spcPts val="1800"/>
              </a:spcBef>
              <a:buNone/>
            </a:pPr>
            <a:r>
              <a:rPr lang="ja-JP" altLang="en-US" sz="3500" b="0" i="0" dirty="0">
                <a:solidFill>
                  <a:srgbClr val="5E3824"/>
                </a:solidFill>
                <a:effectLst/>
                <a:latin typeface="+mj-ea"/>
                <a:ea typeface="+mj-ea"/>
              </a:rPr>
              <a:t>　⇒　</a:t>
            </a:r>
            <a:r>
              <a:rPr lang="ja-JP" altLang="en-US" sz="3500" b="0" i="0" dirty="0">
                <a:solidFill>
                  <a:srgbClr val="FF0000"/>
                </a:solidFill>
                <a:effectLst/>
                <a:latin typeface="+mj-ea"/>
                <a:ea typeface="+mj-ea"/>
              </a:rPr>
              <a:t>未成年者の利益を保護</a:t>
            </a:r>
            <a:r>
              <a:rPr lang="ja-JP" altLang="en-US" sz="3500" b="0" i="0" dirty="0">
                <a:solidFill>
                  <a:srgbClr val="5E3824"/>
                </a:solidFill>
                <a:effectLst/>
                <a:latin typeface="+mj-ea"/>
                <a:ea typeface="+mj-ea"/>
              </a:rPr>
              <a:t>するため、</a:t>
            </a:r>
            <a:endParaRPr lang="en-US" altLang="ja-JP" sz="3500" b="0" i="0" dirty="0">
              <a:solidFill>
                <a:srgbClr val="5E3824"/>
              </a:solidFill>
              <a:effectLst/>
              <a:latin typeface="+mj-ea"/>
              <a:ea typeface="+mj-ea"/>
            </a:endParaRPr>
          </a:p>
          <a:p>
            <a:pPr marL="0" indent="0">
              <a:buNone/>
            </a:pPr>
            <a:r>
              <a:rPr lang="ja-JP" altLang="en-US" sz="3500" dirty="0">
                <a:solidFill>
                  <a:srgbClr val="5E3824"/>
                </a:solidFill>
                <a:latin typeface="+mj-ea"/>
                <a:ea typeface="+mj-ea"/>
              </a:rPr>
              <a:t>　　　 </a:t>
            </a:r>
            <a:r>
              <a:rPr lang="ja-JP" altLang="en-US" sz="3500" b="0" i="0" dirty="0">
                <a:solidFill>
                  <a:srgbClr val="FF0000"/>
                </a:solidFill>
                <a:effectLst/>
                <a:latin typeface="+mj-ea"/>
                <a:ea typeface="+mj-ea"/>
              </a:rPr>
              <a:t>保護者など（法定代理人）の同意</a:t>
            </a:r>
            <a:r>
              <a:rPr lang="ja-JP" altLang="en-US" sz="3500" b="0" i="0" dirty="0">
                <a:solidFill>
                  <a:srgbClr val="5E3824"/>
                </a:solidFill>
                <a:effectLst/>
                <a:latin typeface="+mj-ea"/>
                <a:ea typeface="+mj-ea"/>
              </a:rPr>
              <a:t>を</a:t>
            </a:r>
            <a:endParaRPr lang="en-US" altLang="ja-JP" sz="3500" b="0" i="0" dirty="0">
              <a:solidFill>
                <a:srgbClr val="5E3824"/>
              </a:solidFill>
              <a:effectLst/>
              <a:latin typeface="+mj-ea"/>
              <a:ea typeface="+mj-ea"/>
            </a:endParaRPr>
          </a:p>
          <a:p>
            <a:pPr marL="0" indent="0">
              <a:buNone/>
            </a:pPr>
            <a:r>
              <a:rPr lang="ja-JP" altLang="en-US" sz="3500" dirty="0">
                <a:solidFill>
                  <a:srgbClr val="5E3824"/>
                </a:solidFill>
                <a:latin typeface="+mj-ea"/>
                <a:ea typeface="+mj-ea"/>
              </a:rPr>
              <a:t>　　　 </a:t>
            </a:r>
            <a:r>
              <a:rPr lang="ja-JP" altLang="en-US" sz="3500" b="0" i="0" dirty="0">
                <a:solidFill>
                  <a:srgbClr val="5E3824"/>
                </a:solidFill>
                <a:effectLst/>
                <a:latin typeface="+mj-ea"/>
                <a:ea typeface="+mj-ea"/>
              </a:rPr>
              <a:t>得ずにした契約は、取り消すことが</a:t>
            </a:r>
            <a:endParaRPr lang="en-US" altLang="ja-JP" sz="3500" b="0" i="0" dirty="0">
              <a:solidFill>
                <a:srgbClr val="5E3824"/>
              </a:solidFill>
              <a:effectLst/>
              <a:latin typeface="+mj-ea"/>
              <a:ea typeface="+mj-ea"/>
            </a:endParaRPr>
          </a:p>
          <a:p>
            <a:pPr marL="0" indent="0">
              <a:buNone/>
            </a:pPr>
            <a:r>
              <a:rPr lang="ja-JP" altLang="en-US" sz="3500" dirty="0">
                <a:solidFill>
                  <a:srgbClr val="5E3824"/>
                </a:solidFill>
                <a:latin typeface="+mj-ea"/>
                <a:ea typeface="+mj-ea"/>
              </a:rPr>
              <a:t>　　　 できる </a:t>
            </a:r>
            <a:r>
              <a:rPr lang="ja-JP" altLang="en-US" sz="3500" b="0" i="0" dirty="0">
                <a:solidFill>
                  <a:srgbClr val="5E3824"/>
                </a:solidFill>
                <a:effectLst/>
                <a:latin typeface="+mj-ea"/>
                <a:ea typeface="+mj-ea"/>
              </a:rPr>
              <a:t>（一部例外あり）。</a:t>
            </a:r>
            <a:endParaRPr kumimoji="1" lang="ja-JP" altLang="en-US" sz="3500" dirty="0">
              <a:latin typeface="+mj-ea"/>
              <a:ea typeface="+mj-ea"/>
            </a:endParaRPr>
          </a:p>
        </p:txBody>
      </p:sp>
      <p:sp>
        <p:nvSpPr>
          <p:cNvPr id="4" name="スライド番号プレースホルダー 3">
            <a:extLst>
              <a:ext uri="{FF2B5EF4-FFF2-40B4-BE49-F238E27FC236}">
                <a16:creationId xmlns:a16="http://schemas.microsoft.com/office/drawing/2014/main" id="{88751A71-E03F-4A97-B33F-0A8EAA256B04}"/>
              </a:ext>
            </a:extLst>
          </p:cNvPr>
          <p:cNvSpPr>
            <a:spLocks noGrp="1"/>
          </p:cNvSpPr>
          <p:nvPr>
            <p:ph type="sldNum" sz="quarter" idx="12"/>
          </p:nvPr>
        </p:nvSpPr>
        <p:spPr/>
        <p:txBody>
          <a:bodyPr/>
          <a:lstStyle/>
          <a:p>
            <a:fld id="{D0E4D84A-01D2-4F37-AF14-38B08912D2B4}" type="slidenum">
              <a:rPr kumimoji="1" lang="ja-JP" altLang="en-US" smtClean="0"/>
              <a:t>28</a:t>
            </a:fld>
            <a:endParaRPr kumimoji="1" lang="ja-JP" altLang="en-US"/>
          </a:p>
        </p:txBody>
      </p:sp>
      <p:sp>
        <p:nvSpPr>
          <p:cNvPr id="5" name="角丸四角形 3">
            <a:extLst>
              <a:ext uri="{FF2B5EF4-FFF2-40B4-BE49-F238E27FC236}">
                <a16:creationId xmlns:a16="http://schemas.microsoft.com/office/drawing/2014/main" id="{6A8E6973-3866-08B9-AED4-BC5EAC38BAB7}"/>
              </a:ext>
            </a:extLst>
          </p:cNvPr>
          <p:cNvSpPr/>
          <p:nvPr/>
        </p:nvSpPr>
        <p:spPr>
          <a:xfrm>
            <a:off x="457200" y="274787"/>
            <a:ext cx="8229600" cy="1323822"/>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6000" dirty="0">
                <a:solidFill>
                  <a:schemeClr val="tx1"/>
                </a:solidFill>
              </a:rPr>
              <a:t>未成年者取消権って？</a:t>
            </a:r>
            <a:endParaRPr lang="ja-JP" altLang="en-US" sz="60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38065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3"/>
          <p:cNvSpPr/>
          <p:nvPr/>
        </p:nvSpPr>
        <p:spPr>
          <a:xfrm>
            <a:off x="160133" y="112092"/>
            <a:ext cx="8823734" cy="2660137"/>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5400" dirty="0">
                <a:solidFill>
                  <a:prstClr val="black"/>
                </a:solidFill>
                <a:latin typeface="ＭＳ Ｐゴシック" panose="020B0600070205080204" pitchFamily="50" charset="-128"/>
                <a:ea typeface="ＭＳ Ｐゴシック" panose="020B0600070205080204" pitchFamily="50" charset="-128"/>
              </a:rPr>
              <a:t>あなたが１８歳になった時</a:t>
            </a:r>
            <a:endParaRPr lang="en-US" altLang="ja-JP" sz="5400" dirty="0">
              <a:solidFill>
                <a:prstClr val="black"/>
              </a:solidFill>
              <a:latin typeface="ＭＳ Ｐゴシック" panose="020B0600070205080204" pitchFamily="50" charset="-128"/>
              <a:ea typeface="ＭＳ Ｐゴシック" panose="020B0600070205080204" pitchFamily="50" charset="-128"/>
            </a:endParaRPr>
          </a:p>
          <a:p>
            <a:pPr lvl="0" algn="ctr"/>
            <a:r>
              <a:rPr lang="ja-JP" altLang="en-US" sz="5400" dirty="0">
                <a:solidFill>
                  <a:prstClr val="black"/>
                </a:solidFill>
                <a:latin typeface="ＭＳ Ｐゴシック" panose="020B0600070205080204" pitchFamily="50" charset="-128"/>
                <a:ea typeface="ＭＳ Ｐゴシック" panose="020B0600070205080204" pitchFamily="50" charset="-128"/>
              </a:rPr>
              <a:t>どれを選択したいですか？</a:t>
            </a:r>
          </a:p>
        </p:txBody>
      </p:sp>
      <p:sp>
        <p:nvSpPr>
          <p:cNvPr id="3" name="テキスト ボックス 2"/>
          <p:cNvSpPr txBox="1"/>
          <p:nvPr/>
        </p:nvSpPr>
        <p:spPr>
          <a:xfrm>
            <a:off x="272714" y="5749702"/>
            <a:ext cx="8502310" cy="830997"/>
          </a:xfrm>
          <a:prstGeom prst="rect">
            <a:avLst/>
          </a:prstGeom>
          <a:noFill/>
        </p:spPr>
        <p:txBody>
          <a:bodyPr wrap="square" rtlCol="0">
            <a:spAutoFit/>
          </a:bodyPr>
          <a:lstStyle/>
          <a:p>
            <a:r>
              <a:rPr lang="ja-JP" altLang="en-US" sz="4800" dirty="0">
                <a:latin typeface="ＭＳ Ｐゴシック" panose="020B0600070205080204" pitchFamily="50" charset="-128"/>
                <a:ea typeface="ＭＳ Ｐゴシック" panose="020B0600070205080204" pitchFamily="50" charset="-128"/>
              </a:rPr>
              <a:t>  ④ わからない</a:t>
            </a:r>
            <a:endParaRPr lang="en-US" altLang="ja-JP" sz="4800"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281502" y="4779940"/>
            <a:ext cx="8493528" cy="830997"/>
          </a:xfrm>
          <a:prstGeom prst="rect">
            <a:avLst/>
          </a:prstGeom>
          <a:noFill/>
        </p:spPr>
        <p:txBody>
          <a:bodyPr wrap="square" rtlCol="0">
            <a:spAutoFit/>
          </a:bodyPr>
          <a:lstStyle/>
          <a:p>
            <a:r>
              <a:rPr lang="ja-JP" altLang="en-US" sz="4800" dirty="0">
                <a:latin typeface="ＭＳ Ｐゴシック" panose="020B0600070205080204" pitchFamily="50" charset="-128"/>
                <a:ea typeface="ＭＳ Ｐゴシック" panose="020B0600070205080204" pitchFamily="50" charset="-128"/>
              </a:rPr>
              <a:t>  ③ </a:t>
            </a:r>
            <a:r>
              <a:rPr lang="ja-JP" altLang="en-US" sz="4400" dirty="0">
                <a:latin typeface="ＭＳ Ｐゴシック" panose="020B0600070205080204" pitchFamily="50" charset="-128"/>
                <a:ea typeface="ＭＳ Ｐゴシック" panose="020B0600070205080204" pitchFamily="50" charset="-128"/>
              </a:rPr>
              <a:t>その他のキャッシュレス決済</a:t>
            </a:r>
            <a:endParaRPr kumimoji="1" lang="ja-JP" altLang="en-US" sz="4400"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272720" y="3891916"/>
            <a:ext cx="8502310" cy="830997"/>
          </a:xfrm>
          <a:prstGeom prst="rect">
            <a:avLst/>
          </a:prstGeom>
          <a:noFill/>
        </p:spPr>
        <p:txBody>
          <a:bodyPr wrap="square" rtlCol="0">
            <a:spAutoFit/>
          </a:bodyPr>
          <a:lstStyle/>
          <a:p>
            <a:r>
              <a:rPr lang="ja-JP" altLang="en-US" sz="4800" dirty="0">
                <a:latin typeface="ＭＳ Ｐゴシック" panose="020B0600070205080204" pitchFamily="50" charset="-128"/>
                <a:ea typeface="ＭＳ Ｐゴシック" panose="020B0600070205080204" pitchFamily="50" charset="-128"/>
              </a:rPr>
              <a:t>  ② クレジットカード</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272720" y="2941252"/>
            <a:ext cx="8502310" cy="830997"/>
          </a:xfrm>
          <a:prstGeom prst="rect">
            <a:avLst/>
          </a:prstGeom>
          <a:noFill/>
        </p:spPr>
        <p:txBody>
          <a:bodyPr wrap="square" rtlCol="0">
            <a:spAutoFit/>
          </a:bodyPr>
          <a:lstStyle/>
          <a:p>
            <a:r>
              <a:rPr lang="ja-JP" altLang="en-US" sz="4800" dirty="0">
                <a:latin typeface="ＭＳ Ｐゴシック" panose="020B0600070205080204" pitchFamily="50" charset="-128"/>
                <a:ea typeface="ＭＳ Ｐゴシック" panose="020B0600070205080204" pitchFamily="50" charset="-128"/>
              </a:rPr>
              <a:t>  ① 現金</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7" name="スライド番号プレースホルダー 6"/>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29</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52000" y="354153"/>
            <a:ext cx="8640000" cy="16200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rgbClr val="FF0000"/>
                </a:solidFill>
                <a:latin typeface="ＭＳ Ｐゴシック" panose="020B0600070205080204" pitchFamily="50" charset="-128"/>
                <a:ea typeface="ＭＳ Ｐゴシック" panose="020B0600070205080204" pitchFamily="50" charset="-128"/>
              </a:rPr>
              <a:t>「現金」以外</a:t>
            </a:r>
            <a:r>
              <a:rPr lang="ja-JP" altLang="en-US" sz="5400" dirty="0">
                <a:solidFill>
                  <a:schemeClr val="tx1"/>
                </a:solidFill>
                <a:latin typeface="ＭＳ Ｐゴシック" panose="020B0600070205080204" pitchFamily="50" charset="-128"/>
                <a:ea typeface="ＭＳ Ｐゴシック" panose="020B0600070205080204" pitchFamily="50" charset="-128"/>
              </a:rPr>
              <a:t>のお金が</a:t>
            </a:r>
            <a:endParaRPr lang="en-US" altLang="ja-JP" sz="54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5400" dirty="0">
                <a:solidFill>
                  <a:schemeClr val="tx1"/>
                </a:solidFill>
                <a:latin typeface="ＭＳ Ｐゴシック" panose="020B0600070205080204" pitchFamily="50" charset="-128"/>
                <a:ea typeface="ＭＳ Ｐゴシック" panose="020B0600070205080204" pitchFamily="50" charset="-128"/>
              </a:rPr>
              <a:t>増えています！</a:t>
            </a:r>
          </a:p>
        </p:txBody>
      </p:sp>
      <p:sp>
        <p:nvSpPr>
          <p:cNvPr id="3" name="角丸四角形 2"/>
          <p:cNvSpPr/>
          <p:nvPr/>
        </p:nvSpPr>
        <p:spPr>
          <a:xfrm>
            <a:off x="548884" y="5518200"/>
            <a:ext cx="8046720" cy="112193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700" b="1" dirty="0">
                <a:latin typeface="ＭＳ Ｐゴシック" panose="020B0600070205080204" pitchFamily="50" charset="-128"/>
                <a:ea typeface="ＭＳ Ｐゴシック" panose="020B0600070205080204" pitchFamily="50" charset="-128"/>
              </a:rPr>
              <a:t>　</a:t>
            </a:r>
            <a:r>
              <a:rPr lang="ja-JP" altLang="en-US" sz="4000" b="1" dirty="0">
                <a:latin typeface="ＭＳ Ｐゴシック" panose="020B0600070205080204" pitchFamily="50" charset="-128"/>
                <a:ea typeface="ＭＳ Ｐゴシック" panose="020B0600070205080204" pitchFamily="50" charset="-128"/>
              </a:rPr>
              <a:t>「見えないお金」の管理</a:t>
            </a:r>
            <a:endParaRPr lang="ja-JP" altLang="en-US" sz="40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 name="右矢印 1"/>
          <p:cNvSpPr/>
          <p:nvPr/>
        </p:nvSpPr>
        <p:spPr>
          <a:xfrm rot="19736781">
            <a:off x="2830316" y="3036869"/>
            <a:ext cx="783771" cy="5200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右矢印 1"/>
          <p:cNvSpPr/>
          <p:nvPr/>
        </p:nvSpPr>
        <p:spPr>
          <a:xfrm rot="1900927">
            <a:off x="2847672" y="4153088"/>
            <a:ext cx="783771" cy="5200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3</a:t>
            </a:fld>
            <a:endParaRPr kumimoji="1" lang="ja-JP" altLang="en-US">
              <a:latin typeface="ＭＳ Ｐゴシック" panose="020B0600070205080204" pitchFamily="50" charset="-128"/>
              <a:ea typeface="ＭＳ Ｐゴシック" panose="020B0600070205080204" pitchFamily="50" charset="-128"/>
            </a:endParaRPr>
          </a:p>
        </p:txBody>
      </p:sp>
      <p:pic>
        <p:nvPicPr>
          <p:cNvPr id="4" name="図形 3" descr="イラスト集-02"/>
          <p:cNvPicPr>
            <a:picLocks noChangeAspect="1"/>
          </p:cNvPicPr>
          <p:nvPr/>
        </p:nvPicPr>
        <p:blipFill>
          <a:blip r:embed="rId3"/>
          <a:stretch>
            <a:fillRect/>
          </a:stretch>
        </p:blipFill>
        <p:spPr>
          <a:xfrm>
            <a:off x="323850" y="2547620"/>
            <a:ext cx="2270760" cy="1859280"/>
          </a:xfrm>
          <a:prstGeom prst="rect">
            <a:avLst/>
          </a:prstGeom>
        </p:spPr>
      </p:pic>
      <p:pic>
        <p:nvPicPr>
          <p:cNvPr id="13" name="図形 12" descr="イラスト集-05"/>
          <p:cNvPicPr>
            <a:picLocks noChangeAspect="1"/>
          </p:cNvPicPr>
          <p:nvPr/>
        </p:nvPicPr>
        <p:blipFill>
          <a:blip r:embed="rId4"/>
          <a:stretch>
            <a:fillRect/>
          </a:stretch>
        </p:blipFill>
        <p:spPr>
          <a:xfrm>
            <a:off x="5725795" y="1974215"/>
            <a:ext cx="1776730" cy="1356360"/>
          </a:xfrm>
          <a:prstGeom prst="rect">
            <a:avLst/>
          </a:prstGeom>
        </p:spPr>
      </p:pic>
      <p:pic>
        <p:nvPicPr>
          <p:cNvPr id="19" name="図形 18" descr="イラスト集-06"/>
          <p:cNvPicPr>
            <a:picLocks noChangeAspect="1"/>
          </p:cNvPicPr>
          <p:nvPr/>
        </p:nvPicPr>
        <p:blipFill>
          <a:blip r:embed="rId5"/>
          <a:stretch>
            <a:fillRect/>
          </a:stretch>
        </p:blipFill>
        <p:spPr>
          <a:xfrm>
            <a:off x="6919595" y="2484120"/>
            <a:ext cx="1972310" cy="1273810"/>
          </a:xfrm>
          <a:prstGeom prst="rect">
            <a:avLst/>
          </a:prstGeom>
        </p:spPr>
      </p:pic>
      <p:pic>
        <p:nvPicPr>
          <p:cNvPr id="21" name="図形 20" descr="イラスト集-04"/>
          <p:cNvPicPr>
            <a:picLocks noChangeAspect="1"/>
          </p:cNvPicPr>
          <p:nvPr/>
        </p:nvPicPr>
        <p:blipFill>
          <a:blip r:embed="rId6"/>
          <a:stretch>
            <a:fillRect/>
          </a:stretch>
        </p:blipFill>
        <p:spPr>
          <a:xfrm>
            <a:off x="4116705" y="2547620"/>
            <a:ext cx="1753870" cy="1210310"/>
          </a:xfrm>
          <a:prstGeom prst="rect">
            <a:avLst/>
          </a:prstGeom>
        </p:spPr>
      </p:pic>
      <p:pic>
        <p:nvPicPr>
          <p:cNvPr id="20" name="図形 19" descr="イラスト集-03"/>
          <p:cNvPicPr>
            <a:picLocks noChangeAspect="1"/>
          </p:cNvPicPr>
          <p:nvPr/>
        </p:nvPicPr>
        <p:blipFill>
          <a:blip r:embed="rId7"/>
          <a:stretch>
            <a:fillRect/>
          </a:stretch>
        </p:blipFill>
        <p:spPr>
          <a:xfrm>
            <a:off x="3401695" y="1974215"/>
            <a:ext cx="1861185" cy="1228725"/>
          </a:xfrm>
          <a:prstGeom prst="rect">
            <a:avLst/>
          </a:prstGeom>
        </p:spPr>
      </p:pic>
      <p:pic>
        <p:nvPicPr>
          <p:cNvPr id="22" name="図形 21" descr="イラスト集-07"/>
          <p:cNvPicPr>
            <a:picLocks noChangeAspect="1"/>
          </p:cNvPicPr>
          <p:nvPr/>
        </p:nvPicPr>
        <p:blipFill>
          <a:blip r:embed="rId8"/>
          <a:stretch>
            <a:fillRect/>
          </a:stretch>
        </p:blipFill>
        <p:spPr>
          <a:xfrm>
            <a:off x="3885565" y="3555365"/>
            <a:ext cx="2566670" cy="1962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5"/>
          <p:cNvSpPr/>
          <p:nvPr/>
        </p:nvSpPr>
        <p:spPr>
          <a:xfrm>
            <a:off x="203981" y="667964"/>
            <a:ext cx="8736038" cy="2447779"/>
          </a:xfrm>
          <a:prstGeom prst="roundRect">
            <a:avLst>
              <a:gd name="adj" fmla="val 1413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b="1" dirty="0">
                <a:solidFill>
                  <a:schemeClr val="bg1"/>
                </a:solidFill>
                <a:latin typeface="ＭＳ Ｐゴシック" panose="020B0600070205080204" pitchFamily="50" charset="-128"/>
                <a:ea typeface="ＭＳ Ｐゴシック" panose="020B0600070205080204" pitchFamily="50" charset="-128"/>
              </a:rPr>
              <a:t>　限られたお金を</a:t>
            </a:r>
            <a:endParaRPr lang="en-US" altLang="ja-JP" sz="5400" b="1" dirty="0">
              <a:solidFill>
                <a:schemeClr val="bg1"/>
              </a:solidFill>
              <a:latin typeface="ＭＳ Ｐゴシック" panose="020B0600070205080204" pitchFamily="50" charset="-128"/>
              <a:ea typeface="ＭＳ Ｐゴシック" panose="020B0600070205080204" pitchFamily="50" charset="-128"/>
            </a:endParaRPr>
          </a:p>
          <a:p>
            <a:r>
              <a:rPr lang="ja-JP" altLang="en-US" sz="5400" b="1" dirty="0">
                <a:solidFill>
                  <a:schemeClr val="bg1"/>
                </a:solidFill>
                <a:latin typeface="ＭＳ Ｐゴシック" panose="020B0600070205080204" pitchFamily="50" charset="-128"/>
                <a:ea typeface="ＭＳ Ｐゴシック" panose="020B0600070205080204" pitchFamily="50" charset="-128"/>
              </a:rPr>
              <a:t>　　　よりよく活用するために</a:t>
            </a:r>
            <a:endParaRPr lang="en-US" altLang="ja-JP" sz="5400" b="1" dirty="0">
              <a:solidFill>
                <a:schemeClr val="bg1"/>
              </a:solidFill>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407963" y="3559635"/>
            <a:ext cx="7962314" cy="2708434"/>
          </a:xfrm>
          <a:prstGeom prst="rect">
            <a:avLst/>
          </a:prstGeom>
          <a:noFill/>
        </p:spPr>
        <p:txBody>
          <a:bodyPr wrap="square" rtlCol="0">
            <a:spAutoFit/>
          </a:bodyPr>
          <a:lstStyle/>
          <a:p>
            <a:pPr>
              <a:spcBef>
                <a:spcPts val="600"/>
              </a:spcBef>
              <a:spcAft>
                <a:spcPts val="600"/>
              </a:spcAft>
            </a:pPr>
            <a:r>
              <a:rPr lang="ja-JP" altLang="en-US" sz="4800" dirty="0">
                <a:latin typeface="ＭＳ Ｐゴシック" panose="020B0600070205080204" pitchFamily="50" charset="-128"/>
                <a:ea typeface="ＭＳ Ｐゴシック" panose="020B0600070205080204" pitchFamily="50" charset="-128"/>
              </a:rPr>
              <a:t>どのようなことを</a:t>
            </a:r>
            <a:endParaRPr lang="en-US" altLang="ja-JP" sz="4800" dirty="0">
              <a:latin typeface="ＭＳ Ｐゴシック" panose="020B0600070205080204" pitchFamily="50" charset="-128"/>
              <a:ea typeface="ＭＳ Ｐゴシック" panose="020B0600070205080204" pitchFamily="50" charset="-128"/>
            </a:endParaRPr>
          </a:p>
          <a:p>
            <a:pPr>
              <a:spcBef>
                <a:spcPts val="600"/>
              </a:spcBef>
              <a:spcAft>
                <a:spcPts val="600"/>
              </a:spcAft>
            </a:pPr>
            <a:r>
              <a:rPr lang="ja-JP" altLang="en-US" sz="5400" dirty="0">
                <a:solidFill>
                  <a:srgbClr val="FF0000"/>
                </a:solidFill>
                <a:latin typeface="ＭＳ Ｐゴシック" panose="020B0600070205080204" pitchFamily="50" charset="-128"/>
                <a:ea typeface="ＭＳ Ｐゴシック" panose="020B0600070205080204" pitchFamily="50" charset="-128"/>
              </a:rPr>
              <a:t>考え</a:t>
            </a:r>
            <a:r>
              <a:rPr lang="ja-JP" altLang="en-US" sz="4800" dirty="0">
                <a:latin typeface="ＭＳ Ｐゴシック" panose="020B0600070205080204" pitchFamily="50" charset="-128"/>
                <a:ea typeface="ＭＳ Ｐゴシック" panose="020B0600070205080204" pitchFamily="50" charset="-128"/>
              </a:rPr>
              <a:t>、</a:t>
            </a:r>
            <a:r>
              <a:rPr lang="ja-JP" altLang="en-US" sz="5400" dirty="0">
                <a:solidFill>
                  <a:srgbClr val="FF0000"/>
                </a:solidFill>
                <a:latin typeface="ＭＳ Ｐゴシック" panose="020B0600070205080204" pitchFamily="50" charset="-128"/>
                <a:ea typeface="ＭＳ Ｐゴシック" panose="020B0600070205080204" pitchFamily="50" charset="-128"/>
              </a:rPr>
              <a:t>心がけて行動</a:t>
            </a:r>
            <a:endParaRPr lang="en-US" altLang="ja-JP" sz="5400" dirty="0">
              <a:solidFill>
                <a:srgbClr val="FF0000"/>
              </a:solidFill>
              <a:latin typeface="ＭＳ Ｐゴシック" panose="020B0600070205080204" pitchFamily="50" charset="-128"/>
              <a:ea typeface="ＭＳ Ｐゴシック" panose="020B0600070205080204" pitchFamily="50" charset="-128"/>
            </a:endParaRPr>
          </a:p>
          <a:p>
            <a:pPr>
              <a:spcBef>
                <a:spcPts val="600"/>
              </a:spcBef>
              <a:spcAft>
                <a:spcPts val="600"/>
              </a:spcAft>
            </a:pPr>
            <a:r>
              <a:rPr lang="ja-JP" altLang="en-US" sz="4800" dirty="0">
                <a:latin typeface="ＭＳ Ｐゴシック" panose="020B0600070205080204" pitchFamily="50" charset="-128"/>
                <a:ea typeface="ＭＳ Ｐゴシック" panose="020B0600070205080204" pitchFamily="50" charset="-128"/>
              </a:rPr>
              <a:t>すればよいでしょう？</a:t>
            </a:r>
            <a:endParaRPr lang="en-US" altLang="ja-JP" sz="4800"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30</a:t>
            </a:fld>
            <a:endParaRPr kumimoji="1" lang="ja-JP" altLang="en-US">
              <a:latin typeface="ＭＳ Ｐゴシック" panose="020B0600070205080204" pitchFamily="50" charset="-128"/>
              <a:ea typeface="ＭＳ Ｐゴシック" panose="020B0600070205080204" pitchFamily="50" charset="-128"/>
            </a:endParaRPr>
          </a:p>
        </p:txBody>
      </p:sp>
      <p:pic>
        <p:nvPicPr>
          <p:cNvPr id="7" name="図形 6" descr="イラスト集-34"/>
          <p:cNvPicPr>
            <a:picLocks noChangeAspect="1"/>
          </p:cNvPicPr>
          <p:nvPr/>
        </p:nvPicPr>
        <p:blipFill>
          <a:blip r:embed="rId3"/>
          <a:stretch>
            <a:fillRect/>
          </a:stretch>
        </p:blipFill>
        <p:spPr>
          <a:xfrm>
            <a:off x="6473190" y="3302635"/>
            <a:ext cx="2322830" cy="3373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861792" y="5947153"/>
            <a:ext cx="1117803" cy="584775"/>
          </a:xfrm>
          <a:prstGeom prst="rect">
            <a:avLst/>
          </a:prstGeom>
          <a:noFill/>
        </p:spPr>
        <p:txBody>
          <a:bodyPr wrap="square" rtlCol="0">
            <a:spAutoFit/>
          </a:bodyPr>
          <a:lstStyle/>
          <a:p>
            <a:r>
              <a:rPr lang="ja-JP" altLang="en-US" sz="3200" b="1" dirty="0">
                <a:latin typeface="HG丸ｺﾞｼｯｸM-PRO" panose="020F0600000000000000" pitchFamily="50" charset="-128"/>
                <a:ea typeface="HG丸ｺﾞｼｯｸM-PRO" panose="020F0600000000000000" pitchFamily="50" charset="-128"/>
              </a:rPr>
              <a:t>など</a:t>
            </a:r>
          </a:p>
        </p:txBody>
      </p:sp>
      <p:sp>
        <p:nvSpPr>
          <p:cNvPr id="3" name="スライド番号プレースホルダー 2"/>
          <p:cNvSpPr>
            <a:spLocks noGrp="1"/>
          </p:cNvSpPr>
          <p:nvPr>
            <p:ph type="sldNum" sz="quarter" idx="12"/>
          </p:nvPr>
        </p:nvSpPr>
        <p:spPr/>
        <p:txBody>
          <a:bodyPr/>
          <a:lstStyle/>
          <a:p>
            <a:fld id="{D0E4D84A-01D2-4F37-AF14-38B08912D2B4}" type="slidenum">
              <a:rPr kumimoji="1" lang="ja-JP" altLang="en-US" smtClean="0"/>
              <a:t>4</a:t>
            </a:fld>
            <a:endParaRPr kumimoji="1" lang="ja-JP" altLang="en-US"/>
          </a:p>
        </p:txBody>
      </p:sp>
      <p:pic>
        <p:nvPicPr>
          <p:cNvPr id="2" name="図形 1" descr="イラスト集-08"/>
          <p:cNvPicPr>
            <a:picLocks noChangeAspect="1"/>
          </p:cNvPicPr>
          <p:nvPr/>
        </p:nvPicPr>
        <p:blipFill>
          <a:blip r:embed="rId3"/>
          <a:stretch>
            <a:fillRect/>
          </a:stretch>
        </p:blipFill>
        <p:spPr>
          <a:xfrm>
            <a:off x="984250" y="186690"/>
            <a:ext cx="2548890" cy="4178935"/>
          </a:xfrm>
          <a:prstGeom prst="rect">
            <a:avLst/>
          </a:prstGeom>
        </p:spPr>
      </p:pic>
      <p:pic>
        <p:nvPicPr>
          <p:cNvPr id="5" name="図形 4" descr="イラスト集-10"/>
          <p:cNvPicPr>
            <a:picLocks noChangeAspect="1"/>
          </p:cNvPicPr>
          <p:nvPr/>
        </p:nvPicPr>
        <p:blipFill>
          <a:blip r:embed="rId4"/>
          <a:stretch>
            <a:fillRect/>
          </a:stretch>
        </p:blipFill>
        <p:spPr>
          <a:xfrm>
            <a:off x="1458595" y="3964940"/>
            <a:ext cx="2581275" cy="2459355"/>
          </a:xfrm>
          <a:prstGeom prst="rect">
            <a:avLst/>
          </a:prstGeom>
        </p:spPr>
      </p:pic>
      <p:pic>
        <p:nvPicPr>
          <p:cNvPr id="6" name="図形 5" descr="イラスト集-11"/>
          <p:cNvPicPr>
            <a:picLocks noChangeAspect="1"/>
          </p:cNvPicPr>
          <p:nvPr/>
        </p:nvPicPr>
        <p:blipFill>
          <a:blip r:embed="rId5"/>
          <a:stretch>
            <a:fillRect/>
          </a:stretch>
        </p:blipFill>
        <p:spPr>
          <a:xfrm>
            <a:off x="4987290" y="3331845"/>
            <a:ext cx="2376805" cy="2917825"/>
          </a:xfrm>
          <a:prstGeom prst="rect">
            <a:avLst/>
          </a:prstGeom>
        </p:spPr>
      </p:pic>
      <p:pic>
        <p:nvPicPr>
          <p:cNvPr id="7" name="図形 6" descr="イラスト集-09"/>
          <p:cNvPicPr>
            <a:picLocks noChangeAspect="1"/>
          </p:cNvPicPr>
          <p:nvPr/>
        </p:nvPicPr>
        <p:blipFill>
          <a:blip r:embed="rId6"/>
          <a:stretch>
            <a:fillRect/>
          </a:stretch>
        </p:blipFill>
        <p:spPr>
          <a:xfrm>
            <a:off x="3528060" y="643890"/>
            <a:ext cx="5016500" cy="22599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58582" y="956994"/>
            <a:ext cx="4967970" cy="1043971"/>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5400" dirty="0">
                <a:solidFill>
                  <a:prstClr val="black"/>
                </a:solidFill>
                <a:latin typeface="ＭＳ Ｐゴシック" panose="020B0600070205080204" pitchFamily="50" charset="-128"/>
                <a:ea typeface="ＭＳ Ｐゴシック" panose="020B0600070205080204" pitchFamily="50" charset="-128"/>
              </a:rPr>
              <a:t>コード</a:t>
            </a:r>
            <a:r>
              <a:rPr lang="ja-JP" altLang="en-US" sz="5400" dirty="0">
                <a:solidFill>
                  <a:srgbClr val="FF0000"/>
                </a:solidFill>
                <a:latin typeface="ＭＳ Ｐゴシック" panose="020B0600070205080204" pitchFamily="50" charset="-128"/>
                <a:ea typeface="ＭＳ Ｐゴシック" panose="020B0600070205080204" pitchFamily="50" charset="-128"/>
              </a:rPr>
              <a:t>レス</a:t>
            </a:r>
          </a:p>
        </p:txBody>
      </p:sp>
      <p:sp>
        <p:nvSpPr>
          <p:cNvPr id="7" name="角丸四角形 6"/>
          <p:cNvSpPr/>
          <p:nvPr/>
        </p:nvSpPr>
        <p:spPr>
          <a:xfrm>
            <a:off x="3258582" y="2340064"/>
            <a:ext cx="4967970" cy="1043971"/>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5400" dirty="0">
                <a:solidFill>
                  <a:prstClr val="black"/>
                </a:solidFill>
                <a:latin typeface="ＭＳ Ｐゴシック" panose="020B0600070205080204" pitchFamily="50" charset="-128"/>
                <a:ea typeface="ＭＳ Ｐゴシック" panose="020B0600070205080204" pitchFamily="50" charset="-128"/>
              </a:rPr>
              <a:t>ペーパー</a:t>
            </a:r>
            <a:r>
              <a:rPr lang="ja-JP" altLang="en-US" sz="5400" dirty="0">
                <a:solidFill>
                  <a:srgbClr val="FF0000"/>
                </a:solidFill>
                <a:latin typeface="ＭＳ Ｐゴシック" panose="020B0600070205080204" pitchFamily="50" charset="-128"/>
                <a:ea typeface="ＭＳ Ｐゴシック" panose="020B0600070205080204" pitchFamily="50" charset="-128"/>
              </a:rPr>
              <a:t>レス</a:t>
            </a:r>
          </a:p>
        </p:txBody>
      </p:sp>
      <p:sp>
        <p:nvSpPr>
          <p:cNvPr id="8" name="角丸四角形 7"/>
          <p:cNvSpPr/>
          <p:nvPr/>
        </p:nvSpPr>
        <p:spPr>
          <a:xfrm>
            <a:off x="3258582" y="3723134"/>
            <a:ext cx="4967970" cy="1043971"/>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5400" dirty="0">
                <a:solidFill>
                  <a:prstClr val="black"/>
                </a:solidFill>
                <a:latin typeface="ＭＳ Ｐゴシック" panose="020B0600070205080204" pitchFamily="50" charset="-128"/>
                <a:ea typeface="ＭＳ Ｐゴシック" panose="020B0600070205080204" pitchFamily="50" charset="-128"/>
              </a:rPr>
              <a:t>ワイヤ</a:t>
            </a:r>
            <a:r>
              <a:rPr lang="ja-JP" altLang="en-US" sz="5400" dirty="0">
                <a:solidFill>
                  <a:srgbClr val="FF0000"/>
                </a:solidFill>
                <a:latin typeface="ＭＳ Ｐゴシック" panose="020B0600070205080204" pitchFamily="50" charset="-128"/>
                <a:ea typeface="ＭＳ Ｐゴシック" panose="020B0600070205080204" pitchFamily="50" charset="-128"/>
              </a:rPr>
              <a:t>レス</a:t>
            </a:r>
          </a:p>
        </p:txBody>
      </p:sp>
      <p:sp>
        <p:nvSpPr>
          <p:cNvPr id="9" name="角丸四角形 8"/>
          <p:cNvSpPr/>
          <p:nvPr/>
        </p:nvSpPr>
        <p:spPr>
          <a:xfrm>
            <a:off x="3258582" y="5106204"/>
            <a:ext cx="4967970" cy="1043971"/>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5400" dirty="0">
                <a:solidFill>
                  <a:prstClr val="black"/>
                </a:solidFill>
                <a:latin typeface="ＭＳ Ｐゴシック" panose="020B0600070205080204" pitchFamily="50" charset="-128"/>
                <a:ea typeface="ＭＳ Ｐゴシック" panose="020B0600070205080204" pitchFamily="50" charset="-128"/>
              </a:rPr>
              <a:t>シュガー</a:t>
            </a:r>
            <a:r>
              <a:rPr lang="ja-JP" altLang="en-US" sz="5400" dirty="0">
                <a:solidFill>
                  <a:srgbClr val="FF0000"/>
                </a:solidFill>
                <a:latin typeface="ＭＳ Ｐゴシック" panose="020B0600070205080204" pitchFamily="50" charset="-128"/>
                <a:ea typeface="ＭＳ Ｐゴシック" panose="020B0600070205080204" pitchFamily="50" charset="-128"/>
              </a:rPr>
              <a:t>レス</a:t>
            </a:r>
          </a:p>
        </p:txBody>
      </p:sp>
      <p:sp>
        <p:nvSpPr>
          <p:cNvPr id="10" name="テキスト ボックス 9"/>
          <p:cNvSpPr txBox="1"/>
          <p:nvPr/>
        </p:nvSpPr>
        <p:spPr>
          <a:xfrm>
            <a:off x="7288824" y="6150175"/>
            <a:ext cx="1633889" cy="584775"/>
          </a:xfrm>
          <a:prstGeom prst="rect">
            <a:avLst/>
          </a:prstGeom>
          <a:noFill/>
        </p:spPr>
        <p:txBody>
          <a:bodyPr wrap="square" rtlCol="0">
            <a:spAutoFit/>
          </a:bodyPr>
          <a:lstStyle/>
          <a:p>
            <a:r>
              <a:rPr lang="ja-JP" altLang="en-US" sz="3200" b="1" dirty="0">
                <a:latin typeface="ＭＳ Ｐゴシック" panose="020B0600070205080204" pitchFamily="50" charset="-128"/>
                <a:ea typeface="ＭＳ Ｐゴシック" panose="020B0600070205080204" pitchFamily="50" charset="-128"/>
              </a:rPr>
              <a:t>など</a:t>
            </a:r>
          </a:p>
        </p:txBody>
      </p:sp>
      <p:sp>
        <p:nvSpPr>
          <p:cNvPr id="3" name="スライド番号プレースホルダー 2"/>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5</a:t>
            </a:fld>
            <a:endParaRPr kumimoji="1" lang="ja-JP" altLang="en-US">
              <a:latin typeface="ＭＳ Ｐゴシック" panose="020B0600070205080204" pitchFamily="50" charset="-128"/>
              <a:ea typeface="ＭＳ Ｐゴシック" panose="020B0600070205080204" pitchFamily="50" charset="-128"/>
            </a:endParaRPr>
          </a:p>
        </p:txBody>
      </p:sp>
      <p:pic>
        <p:nvPicPr>
          <p:cNvPr id="2" name="図形 1" descr="イラスト集-08"/>
          <p:cNvPicPr>
            <a:picLocks noChangeAspect="1"/>
          </p:cNvPicPr>
          <p:nvPr/>
        </p:nvPicPr>
        <p:blipFill>
          <a:blip r:embed="rId3"/>
          <a:stretch>
            <a:fillRect/>
          </a:stretch>
        </p:blipFill>
        <p:spPr>
          <a:xfrm rot="1800000">
            <a:off x="1158240" y="96520"/>
            <a:ext cx="1368425" cy="2243455"/>
          </a:xfrm>
          <a:prstGeom prst="rect">
            <a:avLst/>
          </a:prstGeom>
        </p:spPr>
      </p:pic>
      <p:pic>
        <p:nvPicPr>
          <p:cNvPr id="5" name="図形 4" descr="イラスト集-10"/>
          <p:cNvPicPr>
            <a:picLocks noChangeAspect="1"/>
          </p:cNvPicPr>
          <p:nvPr/>
        </p:nvPicPr>
        <p:blipFill>
          <a:blip r:embed="rId4"/>
          <a:stretch>
            <a:fillRect/>
          </a:stretch>
        </p:blipFill>
        <p:spPr>
          <a:xfrm>
            <a:off x="541655" y="3505835"/>
            <a:ext cx="1679575" cy="1600200"/>
          </a:xfrm>
          <a:prstGeom prst="rect">
            <a:avLst/>
          </a:prstGeom>
        </p:spPr>
      </p:pic>
      <p:pic>
        <p:nvPicPr>
          <p:cNvPr id="11" name="図形 10" descr="イラスト集-11"/>
          <p:cNvPicPr>
            <a:picLocks noChangeAspect="1"/>
          </p:cNvPicPr>
          <p:nvPr/>
        </p:nvPicPr>
        <p:blipFill>
          <a:blip r:embed="rId5"/>
          <a:stretch>
            <a:fillRect/>
          </a:stretch>
        </p:blipFill>
        <p:spPr>
          <a:xfrm>
            <a:off x="1173480" y="4912995"/>
            <a:ext cx="1353185" cy="1661160"/>
          </a:xfrm>
          <a:prstGeom prst="rect">
            <a:avLst/>
          </a:prstGeom>
        </p:spPr>
      </p:pic>
      <p:pic>
        <p:nvPicPr>
          <p:cNvPr id="12" name="図形 11" descr="イラスト集-09"/>
          <p:cNvPicPr>
            <a:picLocks noChangeAspect="1"/>
          </p:cNvPicPr>
          <p:nvPr/>
        </p:nvPicPr>
        <p:blipFill>
          <a:blip r:embed="rId6"/>
          <a:stretch>
            <a:fillRect/>
          </a:stretch>
        </p:blipFill>
        <p:spPr>
          <a:xfrm>
            <a:off x="153035" y="2162175"/>
            <a:ext cx="3105785" cy="13989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1739" y="3918853"/>
            <a:ext cx="7805057" cy="1200329"/>
          </a:xfrm>
          <a:prstGeom prst="rect">
            <a:avLst/>
          </a:prstGeom>
          <a:noFill/>
        </p:spPr>
        <p:txBody>
          <a:bodyPr wrap="square" rtlCol="0">
            <a:spAutoFit/>
          </a:bodyPr>
          <a:lstStyle/>
          <a:p>
            <a:r>
              <a:rPr kumimoji="1" lang="ja-JP" altLang="en-US" sz="7200" dirty="0">
                <a:latin typeface="ＭＳ Ｐゴシック" panose="020B0600070205080204" pitchFamily="50" charset="-128"/>
                <a:ea typeface="ＭＳ Ｐゴシック" panose="020B0600070205080204" pitchFamily="50" charset="-128"/>
              </a:rPr>
              <a:t>意味</a:t>
            </a:r>
          </a:p>
        </p:txBody>
      </p:sp>
      <p:sp>
        <p:nvSpPr>
          <p:cNvPr id="4" name="角丸四角形 3"/>
          <p:cNvSpPr/>
          <p:nvPr/>
        </p:nvSpPr>
        <p:spPr>
          <a:xfrm>
            <a:off x="889914" y="800096"/>
            <a:ext cx="7347857" cy="3118757"/>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sz="9600" dirty="0">
                <a:solidFill>
                  <a:prstClr val="black"/>
                </a:solidFill>
                <a:latin typeface="ＭＳ Ｐゴシック" panose="020B0600070205080204" pitchFamily="50" charset="-128"/>
                <a:ea typeface="ＭＳ Ｐゴシック" panose="020B0600070205080204" pitchFamily="50" charset="-128"/>
              </a:rPr>
              <a:t>.  .  . …less</a:t>
            </a:r>
            <a:endParaRPr lang="ja-JP" altLang="en-US" sz="96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1338943" y="4936395"/>
            <a:ext cx="7805057" cy="1200329"/>
          </a:xfrm>
          <a:prstGeom prst="rect">
            <a:avLst/>
          </a:prstGeom>
          <a:noFill/>
        </p:spPr>
        <p:txBody>
          <a:bodyPr wrap="square" rtlCol="0">
            <a:spAutoFit/>
          </a:bodyPr>
          <a:lstStyle/>
          <a:p>
            <a:pPr algn="ctr"/>
            <a:r>
              <a:rPr kumimoji="1" lang="ja-JP" altLang="en-US" sz="7200" dirty="0">
                <a:latin typeface="ＭＳ Ｐゴシック" panose="020B0600070205080204" pitchFamily="50" charset="-128"/>
                <a:ea typeface="ＭＳ Ｐゴシック" panose="020B0600070205080204" pitchFamily="50" charset="-128"/>
              </a:rPr>
              <a:t>「</a:t>
            </a:r>
            <a:r>
              <a:rPr kumimoji="1" lang="en-US" altLang="ja-JP" sz="7200" dirty="0">
                <a:latin typeface="ＭＳ Ｐゴシック" panose="020B0600070205080204" pitchFamily="50" charset="-128"/>
                <a:ea typeface="ＭＳ Ｐゴシック" panose="020B0600070205080204" pitchFamily="50" charset="-128"/>
              </a:rPr>
              <a:t>……</a:t>
            </a:r>
            <a:r>
              <a:rPr kumimoji="1" lang="ja-JP" altLang="en-US" sz="7200" dirty="0">
                <a:latin typeface="ＭＳ Ｐゴシック" panose="020B0600070205080204" pitchFamily="50" charset="-128"/>
                <a:ea typeface="ＭＳ Ｐゴシック" panose="020B0600070205080204" pitchFamily="50" charset="-128"/>
              </a:rPr>
              <a:t>のない」</a:t>
            </a:r>
          </a:p>
        </p:txBody>
      </p:sp>
      <p:sp>
        <p:nvSpPr>
          <p:cNvPr id="6" name="スライド番号プレースホルダー 5"/>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6</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4745" y="2812209"/>
            <a:ext cx="9453490" cy="2585323"/>
          </a:xfrm>
          <a:prstGeom prst="rect">
            <a:avLst/>
          </a:prstGeom>
          <a:noFill/>
        </p:spPr>
        <p:txBody>
          <a:bodyPr wrap="square" rtlCol="0">
            <a:spAutoFit/>
          </a:bodyPr>
          <a:lstStyle/>
          <a:p>
            <a:r>
              <a:rPr lang="ja-JP" altLang="en-US" sz="5400" dirty="0">
                <a:latin typeface="ＭＳ Ｐゴシック" panose="020B0600070205080204" pitchFamily="50" charset="-128"/>
                <a:ea typeface="ＭＳ Ｐゴシック" panose="020B0600070205080204" pitchFamily="50" charset="-128"/>
              </a:rPr>
              <a:t>　「</a:t>
            </a:r>
            <a:r>
              <a:rPr lang="ja-JP" altLang="en-US" sz="5400" dirty="0">
                <a:solidFill>
                  <a:srgbClr val="FF0000"/>
                </a:solidFill>
                <a:latin typeface="ＭＳ Ｐゴシック" panose="020B0600070205080204" pitchFamily="50" charset="-128"/>
                <a:ea typeface="ＭＳ Ｐゴシック" panose="020B0600070205080204" pitchFamily="50" charset="-128"/>
              </a:rPr>
              <a:t>現金（キャッシュ）を</a:t>
            </a:r>
            <a:endParaRPr lang="en-US" altLang="ja-JP" sz="5400" dirty="0">
              <a:solidFill>
                <a:srgbClr val="FF0000"/>
              </a:solidFill>
              <a:latin typeface="ＭＳ Ｐゴシック" panose="020B0600070205080204" pitchFamily="50" charset="-128"/>
              <a:ea typeface="ＭＳ Ｐゴシック" panose="020B0600070205080204" pitchFamily="50" charset="-128"/>
            </a:endParaRPr>
          </a:p>
          <a:p>
            <a:r>
              <a:rPr lang="ja-JP" altLang="en-US" sz="5400" dirty="0">
                <a:solidFill>
                  <a:srgbClr val="FF0000"/>
                </a:solidFill>
                <a:latin typeface="ＭＳ Ｐゴシック" panose="020B0600070205080204" pitchFamily="50" charset="-128"/>
                <a:ea typeface="ＭＳ Ｐゴシック" panose="020B0600070205080204" pitchFamily="50" charset="-128"/>
              </a:rPr>
              <a:t>　　使わず、</a:t>
            </a:r>
            <a:r>
              <a:rPr lang="ja-JP" altLang="en-US" sz="5400" dirty="0">
                <a:latin typeface="ＭＳ Ｐゴシック" panose="020B0600070205080204" pitchFamily="50" charset="-128"/>
                <a:ea typeface="ＭＳ Ｐゴシック" panose="020B0600070205080204" pitchFamily="50" charset="-128"/>
              </a:rPr>
              <a:t>モノやサービスの　　　</a:t>
            </a:r>
            <a:endParaRPr lang="en-US" altLang="ja-JP" sz="5400" dirty="0">
              <a:latin typeface="ＭＳ Ｐゴシック" panose="020B0600070205080204" pitchFamily="50" charset="-128"/>
              <a:ea typeface="ＭＳ Ｐゴシック" panose="020B0600070205080204" pitchFamily="50" charset="-128"/>
            </a:endParaRPr>
          </a:p>
          <a:p>
            <a:r>
              <a:rPr lang="ja-JP" altLang="en-US" sz="5400" dirty="0">
                <a:latin typeface="ＭＳ Ｐゴシック" panose="020B0600070205080204" pitchFamily="50" charset="-128"/>
                <a:ea typeface="ＭＳ Ｐゴシック" panose="020B0600070205080204" pitchFamily="50" charset="-128"/>
              </a:rPr>
              <a:t>　　支払いをすること」</a:t>
            </a:r>
            <a:endParaRPr kumimoji="1" lang="ja-JP" altLang="en-US" sz="7200" dirty="0">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1438218" y="1022905"/>
            <a:ext cx="6359236" cy="1276490"/>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6600" dirty="0">
                <a:solidFill>
                  <a:prstClr val="black"/>
                </a:solidFill>
                <a:latin typeface="ＭＳ Ｐゴシック" panose="020B0600070205080204" pitchFamily="50" charset="-128"/>
                <a:ea typeface="ＭＳ Ｐゴシック" panose="020B0600070205080204" pitchFamily="50" charset="-128"/>
              </a:rPr>
              <a:t>キャッシュ</a:t>
            </a:r>
            <a:r>
              <a:rPr lang="ja-JP" altLang="en-US" sz="6600" dirty="0">
                <a:solidFill>
                  <a:srgbClr val="FF0000"/>
                </a:solidFill>
                <a:latin typeface="ＭＳ Ｐゴシック" panose="020B0600070205080204" pitchFamily="50" charset="-128"/>
                <a:ea typeface="ＭＳ Ｐゴシック" panose="020B0600070205080204" pitchFamily="50" charset="-128"/>
              </a:rPr>
              <a:t>レス</a:t>
            </a:r>
          </a:p>
        </p:txBody>
      </p:sp>
      <p:sp>
        <p:nvSpPr>
          <p:cNvPr id="3" name="スライド番号プレースホルダー 2"/>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7</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0E4D84A-01D2-4F37-AF14-38B08912D2B4}" type="slidenum">
              <a:rPr kumimoji="1" lang="ja-JP" altLang="en-US" smtClean="0"/>
              <a:t>8</a:t>
            </a:fld>
            <a:endParaRPr kumimoji="1" lang="ja-JP" altLang="en-US"/>
          </a:p>
        </p:txBody>
      </p:sp>
      <p:sp>
        <p:nvSpPr>
          <p:cNvPr id="2" name="吹き出し: 円形 1"/>
          <p:cNvSpPr/>
          <p:nvPr/>
        </p:nvSpPr>
        <p:spPr>
          <a:xfrm>
            <a:off x="6760210" y="2357618"/>
            <a:ext cx="1839678" cy="1415989"/>
          </a:xfrm>
          <a:prstGeom prst="wedgeEllipseCallout">
            <a:avLst>
              <a:gd name="adj1" fmla="val -26065"/>
              <a:gd name="adj2" fmla="val 625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形 7" descr="イラスト集-05"/>
          <p:cNvPicPr>
            <a:picLocks noChangeAspect="1"/>
          </p:cNvPicPr>
          <p:nvPr/>
        </p:nvPicPr>
        <p:blipFill>
          <a:blip r:embed="rId3"/>
          <a:stretch>
            <a:fillRect/>
          </a:stretch>
        </p:blipFill>
        <p:spPr>
          <a:xfrm>
            <a:off x="470535" y="2160905"/>
            <a:ext cx="2865755" cy="2188210"/>
          </a:xfrm>
          <a:prstGeom prst="rect">
            <a:avLst/>
          </a:prstGeom>
        </p:spPr>
      </p:pic>
      <p:pic>
        <p:nvPicPr>
          <p:cNvPr id="13" name="図形 12" descr="イラスト集-06"/>
          <p:cNvPicPr>
            <a:picLocks noChangeAspect="1"/>
          </p:cNvPicPr>
          <p:nvPr/>
        </p:nvPicPr>
        <p:blipFill>
          <a:blip r:embed="rId4"/>
          <a:stretch>
            <a:fillRect/>
          </a:stretch>
        </p:blipFill>
        <p:spPr>
          <a:xfrm>
            <a:off x="1143635" y="234315"/>
            <a:ext cx="2982595" cy="1926590"/>
          </a:xfrm>
          <a:prstGeom prst="rect">
            <a:avLst/>
          </a:prstGeom>
        </p:spPr>
      </p:pic>
      <p:pic>
        <p:nvPicPr>
          <p:cNvPr id="16" name="図形 15" descr="イラスト集-14"/>
          <p:cNvPicPr>
            <a:picLocks noChangeAspect="1"/>
          </p:cNvPicPr>
          <p:nvPr/>
        </p:nvPicPr>
        <p:blipFill>
          <a:blip r:embed="rId5"/>
          <a:stretch>
            <a:fillRect/>
          </a:stretch>
        </p:blipFill>
        <p:spPr>
          <a:xfrm>
            <a:off x="7010400" y="2496185"/>
            <a:ext cx="1478280" cy="1139825"/>
          </a:xfrm>
          <a:prstGeom prst="rect">
            <a:avLst/>
          </a:prstGeom>
        </p:spPr>
      </p:pic>
      <p:pic>
        <p:nvPicPr>
          <p:cNvPr id="18" name="図形 17" descr="イラスト集-12"/>
          <p:cNvPicPr>
            <a:picLocks noChangeAspect="1"/>
          </p:cNvPicPr>
          <p:nvPr/>
        </p:nvPicPr>
        <p:blipFill>
          <a:blip r:embed="rId6"/>
          <a:stretch>
            <a:fillRect/>
          </a:stretch>
        </p:blipFill>
        <p:spPr>
          <a:xfrm>
            <a:off x="3559810" y="2286000"/>
            <a:ext cx="2637155" cy="1807210"/>
          </a:xfrm>
          <a:prstGeom prst="rect">
            <a:avLst/>
          </a:prstGeom>
        </p:spPr>
      </p:pic>
      <p:pic>
        <p:nvPicPr>
          <p:cNvPr id="19" name="図形 18" descr="イラスト集-04"/>
          <p:cNvPicPr>
            <a:picLocks noChangeAspect="1"/>
          </p:cNvPicPr>
          <p:nvPr/>
        </p:nvPicPr>
        <p:blipFill>
          <a:blip r:embed="rId7"/>
          <a:stretch>
            <a:fillRect/>
          </a:stretch>
        </p:blipFill>
        <p:spPr>
          <a:xfrm>
            <a:off x="5706110" y="431800"/>
            <a:ext cx="2782570" cy="1925955"/>
          </a:xfrm>
          <a:prstGeom prst="rect">
            <a:avLst/>
          </a:prstGeom>
        </p:spPr>
      </p:pic>
      <p:pic>
        <p:nvPicPr>
          <p:cNvPr id="20" name="図形 19" descr="イラスト集-03"/>
          <p:cNvPicPr>
            <a:picLocks noChangeAspect="1"/>
          </p:cNvPicPr>
          <p:nvPr/>
        </p:nvPicPr>
        <p:blipFill>
          <a:blip r:embed="rId8"/>
          <a:stretch>
            <a:fillRect/>
          </a:stretch>
        </p:blipFill>
        <p:spPr>
          <a:xfrm>
            <a:off x="4544060" y="25400"/>
            <a:ext cx="2466340" cy="1926590"/>
          </a:xfrm>
          <a:prstGeom prst="rect">
            <a:avLst/>
          </a:prstGeom>
        </p:spPr>
      </p:pic>
      <p:pic>
        <p:nvPicPr>
          <p:cNvPr id="22" name="図形 21" descr="イラスト集-16"/>
          <p:cNvPicPr>
            <a:picLocks noChangeAspect="1"/>
          </p:cNvPicPr>
          <p:nvPr/>
        </p:nvPicPr>
        <p:blipFill>
          <a:blip r:embed="rId9"/>
          <a:stretch>
            <a:fillRect/>
          </a:stretch>
        </p:blipFill>
        <p:spPr>
          <a:xfrm>
            <a:off x="3867785" y="4568825"/>
            <a:ext cx="2329180" cy="1705610"/>
          </a:xfrm>
          <a:prstGeom prst="rect">
            <a:avLst/>
          </a:prstGeom>
        </p:spPr>
      </p:pic>
      <p:pic>
        <p:nvPicPr>
          <p:cNvPr id="24" name="図形 23" descr="イラスト集-17"/>
          <p:cNvPicPr>
            <a:picLocks noChangeAspect="1"/>
          </p:cNvPicPr>
          <p:nvPr/>
        </p:nvPicPr>
        <p:blipFill>
          <a:blip r:embed="rId10"/>
          <a:stretch>
            <a:fillRect/>
          </a:stretch>
        </p:blipFill>
        <p:spPr>
          <a:xfrm>
            <a:off x="6576060" y="4333240"/>
            <a:ext cx="2630170" cy="2395855"/>
          </a:xfrm>
          <a:prstGeom prst="rect">
            <a:avLst/>
          </a:prstGeom>
        </p:spPr>
      </p:pic>
      <p:pic>
        <p:nvPicPr>
          <p:cNvPr id="25" name="図形 24" descr="イラスト集-13"/>
          <p:cNvPicPr>
            <a:picLocks noChangeAspect="1"/>
          </p:cNvPicPr>
          <p:nvPr/>
        </p:nvPicPr>
        <p:blipFill>
          <a:blip r:embed="rId11"/>
          <a:stretch>
            <a:fillRect/>
          </a:stretch>
        </p:blipFill>
        <p:spPr>
          <a:xfrm>
            <a:off x="616585" y="4445000"/>
            <a:ext cx="2573655" cy="17392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980460"/>
            <a:ext cx="9144000" cy="830997"/>
          </a:xfrm>
          <a:prstGeom prst="rect">
            <a:avLst/>
          </a:prstGeom>
          <a:noFill/>
        </p:spPr>
        <p:txBody>
          <a:bodyPr wrap="square" rtlCol="0">
            <a:spAutoFit/>
          </a:bodyPr>
          <a:lstStyle/>
          <a:p>
            <a:pPr algn="ctr"/>
            <a:r>
              <a:rPr lang="ja-JP" altLang="en-US" sz="4800" dirty="0">
                <a:solidFill>
                  <a:srgbClr val="FF0000"/>
                </a:solidFill>
                <a:latin typeface="ＭＳ Ｐゴシック" panose="020B0600070205080204" pitchFamily="50" charset="-128"/>
                <a:ea typeface="ＭＳ Ｐゴシック" panose="020B0600070205080204" pitchFamily="50" charset="-128"/>
              </a:rPr>
              <a:t>諸外国と比較</a:t>
            </a:r>
            <a:r>
              <a:rPr lang="ja-JP" altLang="en-US" sz="4800" dirty="0">
                <a:latin typeface="ＭＳ Ｐゴシック" panose="020B0600070205080204" pitchFamily="50" charset="-128"/>
                <a:ea typeface="ＭＳ Ｐゴシック" panose="020B0600070205080204" pitchFamily="50" charset="-128"/>
              </a:rPr>
              <a:t>してみましょう</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898071" y="1323634"/>
            <a:ext cx="7347857" cy="3118757"/>
          </a:xfrm>
          <a:prstGeom prst="roundRect">
            <a:avLst>
              <a:gd name="adj" fmla="val 986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7200" dirty="0">
                <a:solidFill>
                  <a:prstClr val="black"/>
                </a:solidFill>
                <a:latin typeface="ＭＳ Ｐゴシック" panose="020B0600070205080204" pitchFamily="50" charset="-128"/>
                <a:ea typeface="ＭＳ Ｐゴシック" panose="020B0600070205080204" pitchFamily="50" charset="-128"/>
              </a:rPr>
              <a:t>社会の現状は</a:t>
            </a:r>
            <a:r>
              <a:rPr lang="en-US" altLang="ja-JP" sz="7200" dirty="0">
                <a:solidFill>
                  <a:prstClr val="black"/>
                </a:solidFill>
                <a:latin typeface="ＭＳ Ｐゴシック" panose="020B0600070205080204" pitchFamily="50" charset="-128"/>
                <a:ea typeface="ＭＳ Ｐゴシック" panose="020B0600070205080204" pitchFamily="50" charset="-128"/>
              </a:rPr>
              <a:t>…</a:t>
            </a:r>
            <a:endParaRPr lang="ja-JP" altLang="en-US" sz="72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D0E4D84A-01D2-4F37-AF14-38B08912D2B4}" type="slidenum">
              <a:rPr kumimoji="1" lang="ja-JP" altLang="en-US" smtClean="0">
                <a:latin typeface="ＭＳ Ｐゴシック" panose="020B0600070205080204" pitchFamily="50" charset="-128"/>
                <a:ea typeface="ＭＳ Ｐゴシック" panose="020B0600070205080204" pitchFamily="50" charset="-128"/>
              </a:rPr>
              <a:t>9</a:t>
            </a:fld>
            <a:endParaRPr kumimoji="1"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2.1|1.9|2.2|2.4|2.1|2.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1703</Words>
  <Application>Microsoft Office PowerPoint</Application>
  <PresentationFormat>画面に合わせる (4:3)</PresentationFormat>
  <Paragraphs>206</Paragraphs>
  <Slides>30</Slides>
  <Notes>30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ariant>
        <vt:lpstr>目的別スライド ショー</vt:lpstr>
      </vt:variant>
      <vt:variant>
        <vt:i4>1</vt:i4>
      </vt:variant>
    </vt:vector>
  </HeadingPairs>
  <TitlesOfParts>
    <vt:vector size="40" baseType="lpstr">
      <vt:lpstr>HG丸ｺﾞｼｯｸM-PRO</vt:lpstr>
      <vt:lpstr>Hiragino Kaku Gothic ProN</vt:lpstr>
      <vt:lpstr>ＭＳ Ｐゴシック</vt:lpstr>
      <vt:lpstr>メイリオ</vt:lpstr>
      <vt:lpstr>游ゴシック Medium</vt:lpstr>
      <vt:lpstr>游ゴシック体</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soudan</dc:creator>
  <cp:lastModifiedBy>Kyoto</cp:lastModifiedBy>
  <cp:revision>952</cp:revision>
  <cp:lastPrinted>2021-03-29T05:43:42Z</cp:lastPrinted>
  <dcterms:created xsi:type="dcterms:W3CDTF">2017-10-26T04:13:00Z</dcterms:created>
  <dcterms:modified xsi:type="dcterms:W3CDTF">2025-07-03T01:15:54Z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1041-10.2.0.5845</vt:lpwstr>
  </property>
</Properties>
</file>